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76" r:id="rId6"/>
    <p:sldId id="277" r:id="rId7"/>
    <p:sldId id="278" r:id="rId8"/>
    <p:sldId id="281" r:id="rId9"/>
    <p:sldId id="282" r:id="rId10"/>
    <p:sldId id="260" r:id="rId11"/>
    <p:sldId id="270" r:id="rId12"/>
    <p:sldId id="280" r:id="rId13"/>
    <p:sldId id="284" r:id="rId14"/>
    <p:sldId id="285" r:id="rId15"/>
    <p:sldId id="279" r:id="rId16"/>
    <p:sldId id="272" r:id="rId17"/>
    <p:sldId id="273" r:id="rId18"/>
    <p:sldId id="274" r:id="rId19"/>
    <p:sldId id="275" r:id="rId20"/>
    <p:sldId id="287" r:id="rId21"/>
    <p:sldId id="28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a:srgbClr val="FFDDFF"/>
    <a:srgbClr val="800080"/>
    <a:srgbClr val="EA6B14"/>
    <a:srgbClr val="FFE1F7"/>
    <a:srgbClr val="000099"/>
    <a:srgbClr val="E5EBF7"/>
    <a:srgbClr val="008000"/>
    <a:srgbClr val="FFD1D1"/>
    <a:srgbClr val="C2D1E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5" d="100"/>
          <a:sy n="85" d="100"/>
        </p:scale>
        <p:origin x="1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atrice Jamnezhad" userId="371cc2d6-f74d-4655-a10b-e93a4d043ae8" providerId="ADAL" clId="{EDCE3DD8-D9A9-4E1D-8935-91DABC8EEF97}"/>
    <pc:docChg chg="modSld">
      <pc:chgData name="Beatrice Jamnezhad" userId="371cc2d6-f74d-4655-a10b-e93a4d043ae8" providerId="ADAL" clId="{EDCE3DD8-D9A9-4E1D-8935-91DABC8EEF97}" dt="2021-08-13T15:20:01.957" v="0" actId="6549"/>
      <pc:docMkLst>
        <pc:docMk/>
      </pc:docMkLst>
      <pc:sldChg chg="modSp mod">
        <pc:chgData name="Beatrice Jamnezhad" userId="371cc2d6-f74d-4655-a10b-e93a4d043ae8" providerId="ADAL" clId="{EDCE3DD8-D9A9-4E1D-8935-91DABC8EEF97}" dt="2021-08-13T15:20:01.957" v="0" actId="6549"/>
        <pc:sldMkLst>
          <pc:docMk/>
          <pc:sldMk cId="77384307" sldId="256"/>
        </pc:sldMkLst>
        <pc:spChg chg="mod">
          <ac:chgData name="Beatrice Jamnezhad" userId="371cc2d6-f74d-4655-a10b-e93a4d043ae8" providerId="ADAL" clId="{EDCE3DD8-D9A9-4E1D-8935-91DABC8EEF97}" dt="2021-08-13T15:20:01.957" v="0" actId="6549"/>
          <ac:spMkLst>
            <pc:docMk/>
            <pc:sldMk cId="77384307" sldId="256"/>
            <ac:spMk id="3" creationId="{E29D1BC2-0378-41D3-A4CE-946AE95A83C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5F94D-2D9E-43F9-9A0E-68BDCE1B86B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894BAA6-6FBB-40E9-AF5D-263390DF3F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07ADCF6-FCED-4DC4-9F74-F79D0038BD9C}"/>
              </a:ext>
            </a:extLst>
          </p:cNvPr>
          <p:cNvSpPr>
            <a:spLocks noGrp="1"/>
          </p:cNvSpPr>
          <p:nvPr>
            <p:ph type="dt" sz="half" idx="10"/>
          </p:nvPr>
        </p:nvSpPr>
        <p:spPr/>
        <p:txBody>
          <a:bodyPr/>
          <a:lstStyle/>
          <a:p>
            <a:fld id="{8ABE8CC0-28CD-4F81-9F9E-6D837BF1E6C6}" type="datetimeFigureOut">
              <a:rPr lang="en-GB" smtClean="0"/>
              <a:t>22/09/2021</a:t>
            </a:fld>
            <a:endParaRPr lang="en-GB"/>
          </a:p>
        </p:txBody>
      </p:sp>
      <p:sp>
        <p:nvSpPr>
          <p:cNvPr id="5" name="Footer Placeholder 4">
            <a:extLst>
              <a:ext uri="{FF2B5EF4-FFF2-40B4-BE49-F238E27FC236}">
                <a16:creationId xmlns:a16="http://schemas.microsoft.com/office/drawing/2014/main" id="{DEE84738-F296-4572-9BC1-D9C66E76A8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1EACD71-FF09-4E45-B5C0-79FDEF0BF972}"/>
              </a:ext>
            </a:extLst>
          </p:cNvPr>
          <p:cNvSpPr>
            <a:spLocks noGrp="1"/>
          </p:cNvSpPr>
          <p:nvPr>
            <p:ph type="sldNum" sz="quarter" idx="12"/>
          </p:nvPr>
        </p:nvSpPr>
        <p:spPr/>
        <p:txBody>
          <a:bodyPr/>
          <a:lstStyle/>
          <a:p>
            <a:fld id="{E59338E3-7120-460B-98D5-52D9B94A488E}" type="slidenum">
              <a:rPr lang="en-GB" smtClean="0"/>
              <a:t>‹#›</a:t>
            </a:fld>
            <a:endParaRPr lang="en-GB"/>
          </a:p>
        </p:txBody>
      </p:sp>
    </p:spTree>
    <p:extLst>
      <p:ext uri="{BB962C8B-B14F-4D97-AF65-F5344CB8AC3E}">
        <p14:creationId xmlns:p14="http://schemas.microsoft.com/office/powerpoint/2010/main" val="4274555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54612-D8A0-4FDB-BAC1-81203348A13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DD4E193-5706-4972-934B-730A4A140E1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147B72F-2D20-427D-9FA4-4ED7C323FB36}"/>
              </a:ext>
            </a:extLst>
          </p:cNvPr>
          <p:cNvSpPr>
            <a:spLocks noGrp="1"/>
          </p:cNvSpPr>
          <p:nvPr>
            <p:ph type="dt" sz="half" idx="10"/>
          </p:nvPr>
        </p:nvSpPr>
        <p:spPr/>
        <p:txBody>
          <a:bodyPr/>
          <a:lstStyle/>
          <a:p>
            <a:fld id="{8ABE8CC0-28CD-4F81-9F9E-6D837BF1E6C6}" type="datetimeFigureOut">
              <a:rPr lang="en-GB" smtClean="0"/>
              <a:t>22/09/2021</a:t>
            </a:fld>
            <a:endParaRPr lang="en-GB"/>
          </a:p>
        </p:txBody>
      </p:sp>
      <p:sp>
        <p:nvSpPr>
          <p:cNvPr id="5" name="Footer Placeholder 4">
            <a:extLst>
              <a:ext uri="{FF2B5EF4-FFF2-40B4-BE49-F238E27FC236}">
                <a16:creationId xmlns:a16="http://schemas.microsoft.com/office/drawing/2014/main" id="{DF1F765D-0960-4214-AB45-2D4D4DA401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AAC022-7622-4055-A4C9-FDAEFC86C44D}"/>
              </a:ext>
            </a:extLst>
          </p:cNvPr>
          <p:cNvSpPr>
            <a:spLocks noGrp="1"/>
          </p:cNvSpPr>
          <p:nvPr>
            <p:ph type="sldNum" sz="quarter" idx="12"/>
          </p:nvPr>
        </p:nvSpPr>
        <p:spPr/>
        <p:txBody>
          <a:bodyPr/>
          <a:lstStyle/>
          <a:p>
            <a:fld id="{E59338E3-7120-460B-98D5-52D9B94A488E}" type="slidenum">
              <a:rPr lang="en-GB" smtClean="0"/>
              <a:t>‹#›</a:t>
            </a:fld>
            <a:endParaRPr lang="en-GB"/>
          </a:p>
        </p:txBody>
      </p:sp>
    </p:spTree>
    <p:extLst>
      <p:ext uri="{BB962C8B-B14F-4D97-AF65-F5344CB8AC3E}">
        <p14:creationId xmlns:p14="http://schemas.microsoft.com/office/powerpoint/2010/main" val="462191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8E789F2-E270-4162-AD9A-9493F1F2B93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51ED21B-AD31-4740-BC56-26AE0210747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873CCD7-624F-4576-880C-AC6A1B44F649}"/>
              </a:ext>
            </a:extLst>
          </p:cNvPr>
          <p:cNvSpPr>
            <a:spLocks noGrp="1"/>
          </p:cNvSpPr>
          <p:nvPr>
            <p:ph type="dt" sz="half" idx="10"/>
          </p:nvPr>
        </p:nvSpPr>
        <p:spPr/>
        <p:txBody>
          <a:bodyPr/>
          <a:lstStyle/>
          <a:p>
            <a:fld id="{8ABE8CC0-28CD-4F81-9F9E-6D837BF1E6C6}" type="datetimeFigureOut">
              <a:rPr lang="en-GB" smtClean="0"/>
              <a:t>22/09/2021</a:t>
            </a:fld>
            <a:endParaRPr lang="en-GB"/>
          </a:p>
        </p:txBody>
      </p:sp>
      <p:sp>
        <p:nvSpPr>
          <p:cNvPr id="5" name="Footer Placeholder 4">
            <a:extLst>
              <a:ext uri="{FF2B5EF4-FFF2-40B4-BE49-F238E27FC236}">
                <a16:creationId xmlns:a16="http://schemas.microsoft.com/office/drawing/2014/main" id="{41E95F89-A894-43C2-9510-6E17E8596C7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229408-EE83-4BF3-A2F9-69BCC0C98024}"/>
              </a:ext>
            </a:extLst>
          </p:cNvPr>
          <p:cNvSpPr>
            <a:spLocks noGrp="1"/>
          </p:cNvSpPr>
          <p:nvPr>
            <p:ph type="sldNum" sz="quarter" idx="12"/>
          </p:nvPr>
        </p:nvSpPr>
        <p:spPr/>
        <p:txBody>
          <a:bodyPr/>
          <a:lstStyle/>
          <a:p>
            <a:fld id="{E59338E3-7120-460B-98D5-52D9B94A488E}" type="slidenum">
              <a:rPr lang="en-GB" smtClean="0"/>
              <a:t>‹#›</a:t>
            </a:fld>
            <a:endParaRPr lang="en-GB"/>
          </a:p>
        </p:txBody>
      </p:sp>
    </p:spTree>
    <p:extLst>
      <p:ext uri="{BB962C8B-B14F-4D97-AF65-F5344CB8AC3E}">
        <p14:creationId xmlns:p14="http://schemas.microsoft.com/office/powerpoint/2010/main" val="805744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5FBE7-830B-4D93-BD2C-5D13D05C974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7F8B04E-FDFA-4A6A-8D27-267885552F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54E1C47-80AB-41BA-8EDE-C730216C9A89}"/>
              </a:ext>
            </a:extLst>
          </p:cNvPr>
          <p:cNvSpPr>
            <a:spLocks noGrp="1"/>
          </p:cNvSpPr>
          <p:nvPr>
            <p:ph type="dt" sz="half" idx="10"/>
          </p:nvPr>
        </p:nvSpPr>
        <p:spPr/>
        <p:txBody>
          <a:bodyPr/>
          <a:lstStyle/>
          <a:p>
            <a:fld id="{8ABE8CC0-28CD-4F81-9F9E-6D837BF1E6C6}" type="datetimeFigureOut">
              <a:rPr lang="en-GB" smtClean="0"/>
              <a:t>22/09/2021</a:t>
            </a:fld>
            <a:endParaRPr lang="en-GB"/>
          </a:p>
        </p:txBody>
      </p:sp>
      <p:sp>
        <p:nvSpPr>
          <p:cNvPr id="5" name="Footer Placeholder 4">
            <a:extLst>
              <a:ext uri="{FF2B5EF4-FFF2-40B4-BE49-F238E27FC236}">
                <a16:creationId xmlns:a16="http://schemas.microsoft.com/office/drawing/2014/main" id="{183EFCBE-D47F-4F77-BC8F-AD54399E382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433DDF3-6CF2-4440-8E8C-69856B056413}"/>
              </a:ext>
            </a:extLst>
          </p:cNvPr>
          <p:cNvSpPr>
            <a:spLocks noGrp="1"/>
          </p:cNvSpPr>
          <p:nvPr>
            <p:ph type="sldNum" sz="quarter" idx="12"/>
          </p:nvPr>
        </p:nvSpPr>
        <p:spPr/>
        <p:txBody>
          <a:bodyPr/>
          <a:lstStyle/>
          <a:p>
            <a:fld id="{E59338E3-7120-460B-98D5-52D9B94A488E}" type="slidenum">
              <a:rPr lang="en-GB" smtClean="0"/>
              <a:t>‹#›</a:t>
            </a:fld>
            <a:endParaRPr lang="en-GB"/>
          </a:p>
        </p:txBody>
      </p:sp>
    </p:spTree>
    <p:extLst>
      <p:ext uri="{BB962C8B-B14F-4D97-AF65-F5344CB8AC3E}">
        <p14:creationId xmlns:p14="http://schemas.microsoft.com/office/powerpoint/2010/main" val="2905554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5AAD6-B334-40D1-8C01-DF44BD2A42E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FF69EEC-D7E2-4EB0-AE94-EE33353518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FB0E0E-14E9-4B0E-988E-5F68AAEFDD65}"/>
              </a:ext>
            </a:extLst>
          </p:cNvPr>
          <p:cNvSpPr>
            <a:spLocks noGrp="1"/>
          </p:cNvSpPr>
          <p:nvPr>
            <p:ph type="dt" sz="half" idx="10"/>
          </p:nvPr>
        </p:nvSpPr>
        <p:spPr/>
        <p:txBody>
          <a:bodyPr/>
          <a:lstStyle/>
          <a:p>
            <a:fld id="{8ABE8CC0-28CD-4F81-9F9E-6D837BF1E6C6}" type="datetimeFigureOut">
              <a:rPr lang="en-GB" smtClean="0"/>
              <a:t>22/09/2021</a:t>
            </a:fld>
            <a:endParaRPr lang="en-GB"/>
          </a:p>
        </p:txBody>
      </p:sp>
      <p:sp>
        <p:nvSpPr>
          <p:cNvPr id="5" name="Footer Placeholder 4">
            <a:extLst>
              <a:ext uri="{FF2B5EF4-FFF2-40B4-BE49-F238E27FC236}">
                <a16:creationId xmlns:a16="http://schemas.microsoft.com/office/drawing/2014/main" id="{BD5E54B8-96A5-494C-80E3-75C2A9101AA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F9C3D6-BC30-4A14-85FA-A4C205232E9B}"/>
              </a:ext>
            </a:extLst>
          </p:cNvPr>
          <p:cNvSpPr>
            <a:spLocks noGrp="1"/>
          </p:cNvSpPr>
          <p:nvPr>
            <p:ph type="sldNum" sz="quarter" idx="12"/>
          </p:nvPr>
        </p:nvSpPr>
        <p:spPr/>
        <p:txBody>
          <a:bodyPr/>
          <a:lstStyle/>
          <a:p>
            <a:fld id="{E59338E3-7120-460B-98D5-52D9B94A488E}" type="slidenum">
              <a:rPr lang="en-GB" smtClean="0"/>
              <a:t>‹#›</a:t>
            </a:fld>
            <a:endParaRPr lang="en-GB"/>
          </a:p>
        </p:txBody>
      </p:sp>
    </p:spTree>
    <p:extLst>
      <p:ext uri="{BB962C8B-B14F-4D97-AF65-F5344CB8AC3E}">
        <p14:creationId xmlns:p14="http://schemas.microsoft.com/office/powerpoint/2010/main" val="1408222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B79F0-E7C2-4DFC-8016-048B0F952FA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939B38C-8605-4688-95A0-D060B600360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40A9760-728D-4E2B-9B76-F2D2DB1C81A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9E22B11-17C0-485F-B2C2-B147D0D96A0D}"/>
              </a:ext>
            </a:extLst>
          </p:cNvPr>
          <p:cNvSpPr>
            <a:spLocks noGrp="1"/>
          </p:cNvSpPr>
          <p:nvPr>
            <p:ph type="dt" sz="half" idx="10"/>
          </p:nvPr>
        </p:nvSpPr>
        <p:spPr/>
        <p:txBody>
          <a:bodyPr/>
          <a:lstStyle/>
          <a:p>
            <a:fld id="{8ABE8CC0-28CD-4F81-9F9E-6D837BF1E6C6}" type="datetimeFigureOut">
              <a:rPr lang="en-GB" smtClean="0"/>
              <a:t>22/09/2021</a:t>
            </a:fld>
            <a:endParaRPr lang="en-GB"/>
          </a:p>
        </p:txBody>
      </p:sp>
      <p:sp>
        <p:nvSpPr>
          <p:cNvPr id="6" name="Footer Placeholder 5">
            <a:extLst>
              <a:ext uri="{FF2B5EF4-FFF2-40B4-BE49-F238E27FC236}">
                <a16:creationId xmlns:a16="http://schemas.microsoft.com/office/drawing/2014/main" id="{6583D7DF-D50A-4180-8FB6-B2B615E89D4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1422888-BACF-4313-9423-710966A7E7ED}"/>
              </a:ext>
            </a:extLst>
          </p:cNvPr>
          <p:cNvSpPr>
            <a:spLocks noGrp="1"/>
          </p:cNvSpPr>
          <p:nvPr>
            <p:ph type="sldNum" sz="quarter" idx="12"/>
          </p:nvPr>
        </p:nvSpPr>
        <p:spPr/>
        <p:txBody>
          <a:bodyPr/>
          <a:lstStyle/>
          <a:p>
            <a:fld id="{E59338E3-7120-460B-98D5-52D9B94A488E}" type="slidenum">
              <a:rPr lang="en-GB" smtClean="0"/>
              <a:t>‹#›</a:t>
            </a:fld>
            <a:endParaRPr lang="en-GB"/>
          </a:p>
        </p:txBody>
      </p:sp>
    </p:spTree>
    <p:extLst>
      <p:ext uri="{BB962C8B-B14F-4D97-AF65-F5344CB8AC3E}">
        <p14:creationId xmlns:p14="http://schemas.microsoft.com/office/powerpoint/2010/main" val="2733851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829CB-1AF8-4505-9590-F016C5B1EFA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DA707B6-6F8A-42B2-975D-99A38C6B9B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7E6E8C2-D78A-4B80-8D51-1F9F79F1C21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315868C-8690-41F2-AD61-5F86120680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E18F999-E579-4914-80F7-9470815D62D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92CF6C7-04EE-41E3-9588-72DDB161784B}"/>
              </a:ext>
            </a:extLst>
          </p:cNvPr>
          <p:cNvSpPr>
            <a:spLocks noGrp="1"/>
          </p:cNvSpPr>
          <p:nvPr>
            <p:ph type="dt" sz="half" idx="10"/>
          </p:nvPr>
        </p:nvSpPr>
        <p:spPr/>
        <p:txBody>
          <a:bodyPr/>
          <a:lstStyle/>
          <a:p>
            <a:fld id="{8ABE8CC0-28CD-4F81-9F9E-6D837BF1E6C6}" type="datetimeFigureOut">
              <a:rPr lang="en-GB" smtClean="0"/>
              <a:t>22/09/2021</a:t>
            </a:fld>
            <a:endParaRPr lang="en-GB"/>
          </a:p>
        </p:txBody>
      </p:sp>
      <p:sp>
        <p:nvSpPr>
          <p:cNvPr id="8" name="Footer Placeholder 7">
            <a:extLst>
              <a:ext uri="{FF2B5EF4-FFF2-40B4-BE49-F238E27FC236}">
                <a16:creationId xmlns:a16="http://schemas.microsoft.com/office/drawing/2014/main" id="{68BAAF75-6837-43A5-A016-F82107106AF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A040AF5-EA97-4133-9308-0C893912BF8A}"/>
              </a:ext>
            </a:extLst>
          </p:cNvPr>
          <p:cNvSpPr>
            <a:spLocks noGrp="1"/>
          </p:cNvSpPr>
          <p:nvPr>
            <p:ph type="sldNum" sz="quarter" idx="12"/>
          </p:nvPr>
        </p:nvSpPr>
        <p:spPr/>
        <p:txBody>
          <a:bodyPr/>
          <a:lstStyle/>
          <a:p>
            <a:fld id="{E59338E3-7120-460B-98D5-52D9B94A488E}" type="slidenum">
              <a:rPr lang="en-GB" smtClean="0"/>
              <a:t>‹#›</a:t>
            </a:fld>
            <a:endParaRPr lang="en-GB"/>
          </a:p>
        </p:txBody>
      </p:sp>
    </p:spTree>
    <p:extLst>
      <p:ext uri="{BB962C8B-B14F-4D97-AF65-F5344CB8AC3E}">
        <p14:creationId xmlns:p14="http://schemas.microsoft.com/office/powerpoint/2010/main" val="1245621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08C1F-AEC6-439B-9A9C-43E23DC8C5A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80BB6A6-C170-4577-AA4A-2968D1807D6B}"/>
              </a:ext>
            </a:extLst>
          </p:cNvPr>
          <p:cNvSpPr>
            <a:spLocks noGrp="1"/>
          </p:cNvSpPr>
          <p:nvPr>
            <p:ph type="dt" sz="half" idx="10"/>
          </p:nvPr>
        </p:nvSpPr>
        <p:spPr/>
        <p:txBody>
          <a:bodyPr/>
          <a:lstStyle/>
          <a:p>
            <a:fld id="{8ABE8CC0-28CD-4F81-9F9E-6D837BF1E6C6}" type="datetimeFigureOut">
              <a:rPr lang="en-GB" smtClean="0"/>
              <a:t>22/09/2021</a:t>
            </a:fld>
            <a:endParaRPr lang="en-GB"/>
          </a:p>
        </p:txBody>
      </p:sp>
      <p:sp>
        <p:nvSpPr>
          <p:cNvPr id="4" name="Footer Placeholder 3">
            <a:extLst>
              <a:ext uri="{FF2B5EF4-FFF2-40B4-BE49-F238E27FC236}">
                <a16:creationId xmlns:a16="http://schemas.microsoft.com/office/drawing/2014/main" id="{F9E34051-C1E0-4FED-8F96-6324ED074FE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053485E-7F0F-48AC-85D2-3D4161B871A1}"/>
              </a:ext>
            </a:extLst>
          </p:cNvPr>
          <p:cNvSpPr>
            <a:spLocks noGrp="1"/>
          </p:cNvSpPr>
          <p:nvPr>
            <p:ph type="sldNum" sz="quarter" idx="12"/>
          </p:nvPr>
        </p:nvSpPr>
        <p:spPr/>
        <p:txBody>
          <a:bodyPr/>
          <a:lstStyle/>
          <a:p>
            <a:fld id="{E59338E3-7120-460B-98D5-52D9B94A488E}" type="slidenum">
              <a:rPr lang="en-GB" smtClean="0"/>
              <a:t>‹#›</a:t>
            </a:fld>
            <a:endParaRPr lang="en-GB"/>
          </a:p>
        </p:txBody>
      </p:sp>
    </p:spTree>
    <p:extLst>
      <p:ext uri="{BB962C8B-B14F-4D97-AF65-F5344CB8AC3E}">
        <p14:creationId xmlns:p14="http://schemas.microsoft.com/office/powerpoint/2010/main" val="1071409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C75B26-813E-4E78-97CF-940475FA2A17}"/>
              </a:ext>
            </a:extLst>
          </p:cNvPr>
          <p:cNvSpPr>
            <a:spLocks noGrp="1"/>
          </p:cNvSpPr>
          <p:nvPr>
            <p:ph type="dt" sz="half" idx="10"/>
          </p:nvPr>
        </p:nvSpPr>
        <p:spPr/>
        <p:txBody>
          <a:bodyPr/>
          <a:lstStyle/>
          <a:p>
            <a:fld id="{8ABE8CC0-28CD-4F81-9F9E-6D837BF1E6C6}" type="datetimeFigureOut">
              <a:rPr lang="en-GB" smtClean="0"/>
              <a:t>22/09/2021</a:t>
            </a:fld>
            <a:endParaRPr lang="en-GB"/>
          </a:p>
        </p:txBody>
      </p:sp>
      <p:sp>
        <p:nvSpPr>
          <p:cNvPr id="3" name="Footer Placeholder 2">
            <a:extLst>
              <a:ext uri="{FF2B5EF4-FFF2-40B4-BE49-F238E27FC236}">
                <a16:creationId xmlns:a16="http://schemas.microsoft.com/office/drawing/2014/main" id="{B9EF508A-4BA6-46AD-A116-395DD44600A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928D8E7-360E-4D0A-B566-D5954926CBAA}"/>
              </a:ext>
            </a:extLst>
          </p:cNvPr>
          <p:cNvSpPr>
            <a:spLocks noGrp="1"/>
          </p:cNvSpPr>
          <p:nvPr>
            <p:ph type="sldNum" sz="quarter" idx="12"/>
          </p:nvPr>
        </p:nvSpPr>
        <p:spPr/>
        <p:txBody>
          <a:bodyPr/>
          <a:lstStyle/>
          <a:p>
            <a:fld id="{E59338E3-7120-460B-98D5-52D9B94A488E}" type="slidenum">
              <a:rPr lang="en-GB" smtClean="0"/>
              <a:t>‹#›</a:t>
            </a:fld>
            <a:endParaRPr lang="en-GB"/>
          </a:p>
        </p:txBody>
      </p:sp>
    </p:spTree>
    <p:extLst>
      <p:ext uri="{BB962C8B-B14F-4D97-AF65-F5344CB8AC3E}">
        <p14:creationId xmlns:p14="http://schemas.microsoft.com/office/powerpoint/2010/main" val="1601271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8E560-13F3-4C94-95B7-F23318511C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C606252-56DB-429E-A663-6E1572F7DD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678BBC7-669D-49BD-9E5C-E46BCBEB89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1295DD-5765-4C99-AA86-EF8AE7A925EB}"/>
              </a:ext>
            </a:extLst>
          </p:cNvPr>
          <p:cNvSpPr>
            <a:spLocks noGrp="1"/>
          </p:cNvSpPr>
          <p:nvPr>
            <p:ph type="dt" sz="half" idx="10"/>
          </p:nvPr>
        </p:nvSpPr>
        <p:spPr/>
        <p:txBody>
          <a:bodyPr/>
          <a:lstStyle/>
          <a:p>
            <a:fld id="{8ABE8CC0-28CD-4F81-9F9E-6D837BF1E6C6}" type="datetimeFigureOut">
              <a:rPr lang="en-GB" smtClean="0"/>
              <a:t>22/09/2021</a:t>
            </a:fld>
            <a:endParaRPr lang="en-GB"/>
          </a:p>
        </p:txBody>
      </p:sp>
      <p:sp>
        <p:nvSpPr>
          <p:cNvPr id="6" name="Footer Placeholder 5">
            <a:extLst>
              <a:ext uri="{FF2B5EF4-FFF2-40B4-BE49-F238E27FC236}">
                <a16:creationId xmlns:a16="http://schemas.microsoft.com/office/drawing/2014/main" id="{E4915D9D-4042-4077-B553-3E85378505A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9D96B77-D43A-4D22-94D3-BF1B7C0E1F15}"/>
              </a:ext>
            </a:extLst>
          </p:cNvPr>
          <p:cNvSpPr>
            <a:spLocks noGrp="1"/>
          </p:cNvSpPr>
          <p:nvPr>
            <p:ph type="sldNum" sz="quarter" idx="12"/>
          </p:nvPr>
        </p:nvSpPr>
        <p:spPr/>
        <p:txBody>
          <a:bodyPr/>
          <a:lstStyle/>
          <a:p>
            <a:fld id="{E59338E3-7120-460B-98D5-52D9B94A488E}" type="slidenum">
              <a:rPr lang="en-GB" smtClean="0"/>
              <a:t>‹#›</a:t>
            </a:fld>
            <a:endParaRPr lang="en-GB"/>
          </a:p>
        </p:txBody>
      </p:sp>
    </p:spTree>
    <p:extLst>
      <p:ext uri="{BB962C8B-B14F-4D97-AF65-F5344CB8AC3E}">
        <p14:creationId xmlns:p14="http://schemas.microsoft.com/office/powerpoint/2010/main" val="1834726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EF39B-8A16-483C-84BB-B79648C620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4B5B0C9-0E61-40D4-978D-8A5F50B827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7231022-E361-4FB3-ABC9-588CFBC3ED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903E75-3019-4352-9BE7-EA7D6DC8F4F8}"/>
              </a:ext>
            </a:extLst>
          </p:cNvPr>
          <p:cNvSpPr>
            <a:spLocks noGrp="1"/>
          </p:cNvSpPr>
          <p:nvPr>
            <p:ph type="dt" sz="half" idx="10"/>
          </p:nvPr>
        </p:nvSpPr>
        <p:spPr/>
        <p:txBody>
          <a:bodyPr/>
          <a:lstStyle/>
          <a:p>
            <a:fld id="{8ABE8CC0-28CD-4F81-9F9E-6D837BF1E6C6}" type="datetimeFigureOut">
              <a:rPr lang="en-GB" smtClean="0"/>
              <a:t>22/09/2021</a:t>
            </a:fld>
            <a:endParaRPr lang="en-GB"/>
          </a:p>
        </p:txBody>
      </p:sp>
      <p:sp>
        <p:nvSpPr>
          <p:cNvPr id="6" name="Footer Placeholder 5">
            <a:extLst>
              <a:ext uri="{FF2B5EF4-FFF2-40B4-BE49-F238E27FC236}">
                <a16:creationId xmlns:a16="http://schemas.microsoft.com/office/drawing/2014/main" id="{5CEDDFC1-7CA3-4D68-851B-434D4399B43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9F3B30B-39C3-4F8B-8302-CFC73BCE2C48}"/>
              </a:ext>
            </a:extLst>
          </p:cNvPr>
          <p:cNvSpPr>
            <a:spLocks noGrp="1"/>
          </p:cNvSpPr>
          <p:nvPr>
            <p:ph type="sldNum" sz="quarter" idx="12"/>
          </p:nvPr>
        </p:nvSpPr>
        <p:spPr/>
        <p:txBody>
          <a:bodyPr/>
          <a:lstStyle/>
          <a:p>
            <a:fld id="{E59338E3-7120-460B-98D5-52D9B94A488E}" type="slidenum">
              <a:rPr lang="en-GB" smtClean="0"/>
              <a:t>‹#›</a:t>
            </a:fld>
            <a:endParaRPr lang="en-GB"/>
          </a:p>
        </p:txBody>
      </p:sp>
    </p:spTree>
    <p:extLst>
      <p:ext uri="{BB962C8B-B14F-4D97-AF65-F5344CB8AC3E}">
        <p14:creationId xmlns:p14="http://schemas.microsoft.com/office/powerpoint/2010/main" val="1411249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4D832EF-DF9E-4F90-AB6C-6B4D9E7899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09E701C-6E46-4414-9A1E-83D5E5580F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9C3D31-1431-4562-84A3-4F29B7F093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BE8CC0-28CD-4F81-9F9E-6D837BF1E6C6}" type="datetimeFigureOut">
              <a:rPr lang="en-GB" smtClean="0"/>
              <a:t>22/09/2021</a:t>
            </a:fld>
            <a:endParaRPr lang="en-GB"/>
          </a:p>
        </p:txBody>
      </p:sp>
      <p:sp>
        <p:nvSpPr>
          <p:cNvPr id="5" name="Footer Placeholder 4">
            <a:extLst>
              <a:ext uri="{FF2B5EF4-FFF2-40B4-BE49-F238E27FC236}">
                <a16:creationId xmlns:a16="http://schemas.microsoft.com/office/drawing/2014/main" id="{966A068D-E8E9-4E78-89BF-142CE56B51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ECE61DF-C210-4994-9BF3-A74A17F051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9338E3-7120-460B-98D5-52D9B94A488E}" type="slidenum">
              <a:rPr lang="en-GB" smtClean="0"/>
              <a:t>‹#›</a:t>
            </a:fld>
            <a:endParaRPr lang="en-GB"/>
          </a:p>
        </p:txBody>
      </p:sp>
    </p:spTree>
    <p:extLst>
      <p:ext uri="{BB962C8B-B14F-4D97-AF65-F5344CB8AC3E}">
        <p14:creationId xmlns:p14="http://schemas.microsoft.com/office/powerpoint/2010/main" val="6088591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F5354-0E2F-468A-B91D-9B0501F0B83E}"/>
              </a:ext>
            </a:extLst>
          </p:cNvPr>
          <p:cNvSpPr>
            <a:spLocks noGrp="1"/>
          </p:cNvSpPr>
          <p:nvPr>
            <p:ph type="ctrTitle"/>
          </p:nvPr>
        </p:nvSpPr>
        <p:spPr/>
        <p:txBody>
          <a:bodyPr/>
          <a:lstStyle/>
          <a:p>
            <a:r>
              <a:rPr lang="en-GB" dirty="0"/>
              <a:t>Data Protection Awareness Session</a:t>
            </a:r>
          </a:p>
        </p:txBody>
      </p:sp>
      <p:sp>
        <p:nvSpPr>
          <p:cNvPr id="3" name="Subtitle 2">
            <a:extLst>
              <a:ext uri="{FF2B5EF4-FFF2-40B4-BE49-F238E27FC236}">
                <a16:creationId xmlns:a16="http://schemas.microsoft.com/office/drawing/2014/main" id="{E29D1BC2-0378-41D3-A4CE-946AE95A83C3}"/>
              </a:ext>
            </a:extLst>
          </p:cNvPr>
          <p:cNvSpPr>
            <a:spLocks noGrp="1"/>
          </p:cNvSpPr>
          <p:nvPr>
            <p:ph type="subTitle" idx="1"/>
          </p:nvPr>
        </p:nvSpPr>
        <p:spPr>
          <a:xfrm>
            <a:off x="1524000" y="3882886"/>
            <a:ext cx="9144000" cy="1374913"/>
          </a:xfrm>
        </p:spPr>
        <p:txBody>
          <a:bodyPr/>
          <a:lstStyle/>
          <a:p>
            <a:r>
              <a:rPr lang="en-GB" dirty="0"/>
              <a:t>Presented by the Data Protection Officer for the Cambridge Colleges</a:t>
            </a:r>
          </a:p>
        </p:txBody>
      </p:sp>
    </p:spTree>
    <p:extLst>
      <p:ext uri="{BB962C8B-B14F-4D97-AF65-F5344CB8AC3E}">
        <p14:creationId xmlns:p14="http://schemas.microsoft.com/office/powerpoint/2010/main" val="773843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0D6BB-83EE-43C1-896F-7BD40BEDFA56}"/>
              </a:ext>
            </a:extLst>
          </p:cNvPr>
          <p:cNvSpPr>
            <a:spLocks noGrp="1"/>
          </p:cNvSpPr>
          <p:nvPr>
            <p:ph type="title"/>
          </p:nvPr>
        </p:nvSpPr>
        <p:spPr>
          <a:xfrm>
            <a:off x="838200" y="245857"/>
            <a:ext cx="10515600" cy="880579"/>
          </a:xfrm>
        </p:spPr>
        <p:txBody>
          <a:bodyPr>
            <a:normAutofit/>
          </a:bodyPr>
          <a:lstStyle/>
          <a:p>
            <a:r>
              <a:rPr lang="en-GB" sz="2800" b="1" dirty="0"/>
              <a:t>Reducing the Risk of Email Breaches </a:t>
            </a:r>
            <a:r>
              <a:rPr lang="en-GB" sz="1000" b="1" dirty="0"/>
              <a:t>(https://www.ois.cam.ac.uk/system/files/documents/email-communications-good-practice-note.pdf)</a:t>
            </a:r>
            <a:endParaRPr lang="en-GB" sz="2800" b="1" dirty="0"/>
          </a:p>
        </p:txBody>
      </p:sp>
      <p:sp>
        <p:nvSpPr>
          <p:cNvPr id="3" name="Content Placeholder 2">
            <a:extLst>
              <a:ext uri="{FF2B5EF4-FFF2-40B4-BE49-F238E27FC236}">
                <a16:creationId xmlns:a16="http://schemas.microsoft.com/office/drawing/2014/main" id="{AACE6B21-D7C4-4407-818A-37106C7E351E}"/>
              </a:ext>
            </a:extLst>
          </p:cNvPr>
          <p:cNvSpPr>
            <a:spLocks noGrp="1"/>
          </p:cNvSpPr>
          <p:nvPr>
            <p:ph idx="1"/>
          </p:nvPr>
        </p:nvSpPr>
        <p:spPr>
          <a:xfrm>
            <a:off x="838200" y="1086682"/>
            <a:ext cx="10515600" cy="5392941"/>
          </a:xfrm>
        </p:spPr>
        <p:txBody>
          <a:bodyPr>
            <a:normAutofit fontScale="92500" lnSpcReduction="10000"/>
          </a:bodyPr>
          <a:lstStyle/>
          <a:p>
            <a:r>
              <a:rPr lang="en-GB" sz="2400" dirty="0"/>
              <a:t>Is email the best method?</a:t>
            </a:r>
          </a:p>
          <a:p>
            <a:r>
              <a:rPr lang="en-GB" sz="2400" dirty="0"/>
              <a:t>Consider distribution groups and keep them up-to-date</a:t>
            </a:r>
          </a:p>
          <a:p>
            <a:r>
              <a:rPr lang="en-GB" sz="2400" dirty="0"/>
              <a:t>Use of CC or BCC</a:t>
            </a:r>
          </a:p>
          <a:p>
            <a:r>
              <a:rPr lang="en-GB" sz="2400" dirty="0"/>
              <a:t>Consider encryption</a:t>
            </a:r>
          </a:p>
          <a:p>
            <a:r>
              <a:rPr lang="en-GB" sz="2400" dirty="0"/>
              <a:t>Access to shared mailboxes or shared role accounts</a:t>
            </a:r>
          </a:p>
          <a:p>
            <a:r>
              <a:rPr lang="en-GB" sz="2400" dirty="0"/>
              <a:t>Appropriate storage and retention</a:t>
            </a:r>
          </a:p>
          <a:p>
            <a:r>
              <a:rPr lang="en-GB" sz="2400" dirty="0"/>
              <a:t>Before you click on that link or attachment…</a:t>
            </a:r>
          </a:p>
          <a:p>
            <a:endParaRPr lang="en-GB" sz="2400" dirty="0"/>
          </a:p>
          <a:p>
            <a:pPr marL="0" indent="0">
              <a:buNone/>
            </a:pPr>
            <a:r>
              <a:rPr lang="en-GB" sz="2400" dirty="0"/>
              <a:t>Just before pressing “Send”, check: </a:t>
            </a:r>
          </a:p>
          <a:p>
            <a:r>
              <a:rPr lang="en-GB" sz="2400" dirty="0"/>
              <a:t>Recipient(s)</a:t>
            </a:r>
          </a:p>
          <a:p>
            <a:r>
              <a:rPr lang="en-GB" sz="2400" dirty="0"/>
              <a:t>Address field</a:t>
            </a:r>
          </a:p>
          <a:p>
            <a:r>
              <a:rPr lang="en-GB" sz="2400" dirty="0"/>
              <a:t>Message contents (scroll down!)</a:t>
            </a:r>
          </a:p>
          <a:p>
            <a:r>
              <a:rPr lang="en-GB" sz="2400" dirty="0"/>
              <a:t>Attachments</a:t>
            </a:r>
          </a:p>
        </p:txBody>
      </p:sp>
    </p:spTree>
    <p:extLst>
      <p:ext uri="{BB962C8B-B14F-4D97-AF65-F5344CB8AC3E}">
        <p14:creationId xmlns:p14="http://schemas.microsoft.com/office/powerpoint/2010/main" val="3316892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 calcmode="lin" valueType="num">
                                      <p:cBhvr additive="base">
                                        <p:cTn id="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8" end="8"/>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anim calcmode="lin" valueType="num">
                                      <p:cBhvr additive="base">
                                        <p:cTn id="1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9" end="9"/>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anim calcmode="lin" valueType="num">
                                      <p:cBhvr additive="base">
                                        <p:cTn id="1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anim calcmode="lin" valueType="num">
                                      <p:cBhvr additive="base">
                                        <p:cTn id="1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12" end="12"/>
                                            </p:txEl>
                                          </p:spTgt>
                                        </p:tgtEl>
                                        <p:attrNameLst>
                                          <p:attrName>style.visibility</p:attrName>
                                        </p:attrNameLst>
                                      </p:cBhvr>
                                      <p:to>
                                        <p:strVal val="visible"/>
                                      </p:to>
                                    </p:set>
                                    <p:anim calcmode="lin" valueType="num">
                                      <p:cBhvr additive="base">
                                        <p:cTn id="2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0D6BB-83EE-43C1-896F-7BD40BEDFA56}"/>
              </a:ext>
            </a:extLst>
          </p:cNvPr>
          <p:cNvSpPr>
            <a:spLocks noGrp="1"/>
          </p:cNvSpPr>
          <p:nvPr>
            <p:ph type="title"/>
          </p:nvPr>
        </p:nvSpPr>
        <p:spPr>
          <a:xfrm>
            <a:off x="838200" y="245857"/>
            <a:ext cx="10515600" cy="880579"/>
          </a:xfrm>
        </p:spPr>
        <p:txBody>
          <a:bodyPr>
            <a:normAutofit/>
          </a:bodyPr>
          <a:lstStyle/>
          <a:p>
            <a:r>
              <a:rPr lang="en-GB" sz="2800" b="1" dirty="0"/>
              <a:t>Dealing with Email Breaches</a:t>
            </a:r>
          </a:p>
        </p:txBody>
      </p:sp>
      <p:sp>
        <p:nvSpPr>
          <p:cNvPr id="3" name="Content Placeholder 2">
            <a:extLst>
              <a:ext uri="{FF2B5EF4-FFF2-40B4-BE49-F238E27FC236}">
                <a16:creationId xmlns:a16="http://schemas.microsoft.com/office/drawing/2014/main" id="{AACE6B21-D7C4-4407-818A-37106C7E351E}"/>
              </a:ext>
            </a:extLst>
          </p:cNvPr>
          <p:cNvSpPr>
            <a:spLocks noGrp="1"/>
          </p:cNvSpPr>
          <p:nvPr>
            <p:ph idx="1"/>
          </p:nvPr>
        </p:nvSpPr>
        <p:spPr>
          <a:xfrm>
            <a:off x="838200" y="1086682"/>
            <a:ext cx="10515600" cy="5392941"/>
          </a:xfrm>
        </p:spPr>
        <p:txBody>
          <a:bodyPr>
            <a:normAutofit fontScale="85000" lnSpcReduction="20000"/>
          </a:bodyPr>
          <a:lstStyle/>
          <a:p>
            <a:pPr marL="0" indent="0">
              <a:buNone/>
            </a:pPr>
            <a:r>
              <a:rPr lang="en-US" dirty="0"/>
              <a:t>Speed is of the essence!</a:t>
            </a:r>
          </a:p>
          <a:p>
            <a:r>
              <a:rPr lang="en-US" dirty="0"/>
              <a:t>Attempt to recall the email as soon as the error has been discovered</a:t>
            </a:r>
          </a:p>
          <a:p>
            <a:r>
              <a:rPr lang="en-US" dirty="0"/>
              <a:t>Notify the unintended recipient(s), asking them: </a:t>
            </a:r>
          </a:p>
          <a:p>
            <a:pPr marL="571500" indent="-571500">
              <a:buAutoNum type="romanLcPeriod"/>
            </a:pPr>
            <a:r>
              <a:rPr lang="en-US" dirty="0"/>
              <a:t>to delete the original email without opening/reading (this is especially important in case the Recall function has not worked);</a:t>
            </a:r>
          </a:p>
          <a:p>
            <a:pPr marL="571500" indent="-571500">
              <a:buAutoNum type="romanLcPeriod"/>
            </a:pPr>
            <a:r>
              <a:rPr lang="en-US" dirty="0"/>
              <a:t>to confirm deletion to you (e.g. by responding to the notification email);</a:t>
            </a:r>
          </a:p>
          <a:p>
            <a:pPr marL="571500" indent="-571500">
              <a:buAutoNum type="romanLcPeriod"/>
            </a:pPr>
            <a:r>
              <a:rPr lang="en-US" dirty="0"/>
              <a:t>not to forward the original email  to anyone else;</a:t>
            </a:r>
          </a:p>
          <a:p>
            <a:pPr marL="571500" indent="-571500">
              <a:buAutoNum type="romanLcPeriod"/>
            </a:pPr>
            <a:r>
              <a:rPr lang="en-US" dirty="0"/>
              <a:t>If the unintended recipient has forwarded the email to others, repeat the above steps with the additional recipients too</a:t>
            </a:r>
          </a:p>
          <a:p>
            <a:r>
              <a:rPr lang="en-US" dirty="0"/>
              <a:t>If the email was sent to a group rather than an individual, follow the above steps for all recipients. In addition, ask them to delete any email chains that may have been created as a result of this error</a:t>
            </a:r>
          </a:p>
          <a:p>
            <a:r>
              <a:rPr lang="en-US" dirty="0"/>
              <a:t>Send the email again as a New message, ensuring that all aspects of the communication are correct</a:t>
            </a:r>
          </a:p>
          <a:p>
            <a:r>
              <a:rPr lang="en-US" dirty="0"/>
              <a:t>Report the incident to manager and follow College procedure</a:t>
            </a:r>
            <a:endParaRPr lang="en-GB" sz="2400" dirty="0"/>
          </a:p>
        </p:txBody>
      </p:sp>
    </p:spTree>
    <p:extLst>
      <p:ext uri="{BB962C8B-B14F-4D97-AF65-F5344CB8AC3E}">
        <p14:creationId xmlns:p14="http://schemas.microsoft.com/office/powerpoint/2010/main" val="1064414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0D6BB-83EE-43C1-896F-7BD40BEDFA56}"/>
              </a:ext>
            </a:extLst>
          </p:cNvPr>
          <p:cNvSpPr>
            <a:spLocks noGrp="1"/>
          </p:cNvSpPr>
          <p:nvPr>
            <p:ph type="title"/>
          </p:nvPr>
        </p:nvSpPr>
        <p:spPr>
          <a:xfrm>
            <a:off x="838200" y="245857"/>
            <a:ext cx="10515600" cy="880579"/>
          </a:xfrm>
        </p:spPr>
        <p:txBody>
          <a:bodyPr>
            <a:normAutofit/>
          </a:bodyPr>
          <a:lstStyle/>
          <a:p>
            <a:r>
              <a:rPr lang="en-GB" sz="2800" b="1" dirty="0"/>
              <a:t>Hypothetical Scenario 1 – Part A</a:t>
            </a:r>
          </a:p>
        </p:txBody>
      </p:sp>
      <p:sp>
        <p:nvSpPr>
          <p:cNvPr id="3" name="Content Placeholder 2">
            <a:extLst>
              <a:ext uri="{FF2B5EF4-FFF2-40B4-BE49-F238E27FC236}">
                <a16:creationId xmlns:a16="http://schemas.microsoft.com/office/drawing/2014/main" id="{AACE6B21-D7C4-4407-818A-37106C7E351E}"/>
              </a:ext>
            </a:extLst>
          </p:cNvPr>
          <p:cNvSpPr>
            <a:spLocks noGrp="1"/>
          </p:cNvSpPr>
          <p:nvPr>
            <p:ph idx="1"/>
          </p:nvPr>
        </p:nvSpPr>
        <p:spPr>
          <a:xfrm>
            <a:off x="838200" y="1086682"/>
            <a:ext cx="10515600" cy="5392941"/>
          </a:xfrm>
        </p:spPr>
        <p:txBody>
          <a:bodyPr>
            <a:normAutofit/>
          </a:bodyPr>
          <a:lstStyle/>
          <a:p>
            <a:pPr marL="0" indent="0">
              <a:buNone/>
            </a:pPr>
            <a:r>
              <a:rPr lang="en-GB" sz="2400" dirty="0"/>
              <a:t>A member of College staff sends a generic email to all postgraduate offer-holders.  The sender uses the “To” field instead of “BCC”. Individuals are based in 35 countries, inc. China, Russia and USA.</a:t>
            </a:r>
          </a:p>
          <a:p>
            <a:pPr marL="0" indent="0">
              <a:buNone/>
            </a:pPr>
            <a:endParaRPr lang="en-GB" sz="2400" dirty="0"/>
          </a:p>
          <a:p>
            <a:pPr marL="0" indent="0">
              <a:buNone/>
            </a:pPr>
            <a:r>
              <a:rPr lang="en-GB" sz="2400" dirty="0"/>
              <a:t>Q: What would you think and do if you saw this?</a:t>
            </a:r>
          </a:p>
          <a:p>
            <a:pPr marL="0" indent="0">
              <a:buNone/>
            </a:pPr>
            <a:r>
              <a:rPr lang="en-GB" sz="2400" dirty="0"/>
              <a:t>What happened: The staff member did not think this mattered because the students would get to know each other pretty soon. They did nothing.</a:t>
            </a:r>
          </a:p>
          <a:p>
            <a:pPr marL="0" indent="0">
              <a:buNone/>
            </a:pPr>
            <a:r>
              <a:rPr lang="en-GB" sz="2400" dirty="0"/>
              <a:t>Q: Is this a breach?</a:t>
            </a:r>
          </a:p>
          <a:p>
            <a:pPr marL="0" indent="0">
              <a:buNone/>
            </a:pPr>
            <a:r>
              <a:rPr lang="en-GB" sz="2400" dirty="0"/>
              <a:t>A: Yes.</a:t>
            </a:r>
          </a:p>
        </p:txBody>
      </p:sp>
    </p:spTree>
    <p:extLst>
      <p:ext uri="{BB962C8B-B14F-4D97-AF65-F5344CB8AC3E}">
        <p14:creationId xmlns:p14="http://schemas.microsoft.com/office/powerpoint/2010/main" val="4289576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0D6BB-83EE-43C1-896F-7BD40BEDFA56}"/>
              </a:ext>
            </a:extLst>
          </p:cNvPr>
          <p:cNvSpPr>
            <a:spLocks noGrp="1"/>
          </p:cNvSpPr>
          <p:nvPr>
            <p:ph type="title"/>
          </p:nvPr>
        </p:nvSpPr>
        <p:spPr>
          <a:xfrm>
            <a:off x="838200" y="245857"/>
            <a:ext cx="10515600" cy="880579"/>
          </a:xfrm>
        </p:spPr>
        <p:txBody>
          <a:bodyPr>
            <a:normAutofit/>
          </a:bodyPr>
          <a:lstStyle/>
          <a:p>
            <a:r>
              <a:rPr lang="en-GB" sz="2800" b="1" dirty="0"/>
              <a:t>Hypothetical Scenario 1 – Part B</a:t>
            </a:r>
          </a:p>
        </p:txBody>
      </p:sp>
      <p:sp>
        <p:nvSpPr>
          <p:cNvPr id="3" name="Content Placeholder 2">
            <a:extLst>
              <a:ext uri="{FF2B5EF4-FFF2-40B4-BE49-F238E27FC236}">
                <a16:creationId xmlns:a16="http://schemas.microsoft.com/office/drawing/2014/main" id="{AACE6B21-D7C4-4407-818A-37106C7E351E}"/>
              </a:ext>
            </a:extLst>
          </p:cNvPr>
          <p:cNvSpPr>
            <a:spLocks noGrp="1"/>
          </p:cNvSpPr>
          <p:nvPr>
            <p:ph idx="1"/>
          </p:nvPr>
        </p:nvSpPr>
        <p:spPr>
          <a:xfrm>
            <a:off x="838200" y="1086682"/>
            <a:ext cx="10515600" cy="5392941"/>
          </a:xfrm>
        </p:spPr>
        <p:txBody>
          <a:bodyPr>
            <a:normAutofit/>
          </a:bodyPr>
          <a:lstStyle/>
          <a:p>
            <a:pPr marL="0" indent="0">
              <a:buNone/>
            </a:pPr>
            <a:r>
              <a:rPr lang="en-GB" sz="2400" dirty="0"/>
              <a:t>One of the Offer Holders uses the addresses to circulate a survey for their PhD research. The College hears about this through a recipient.</a:t>
            </a:r>
          </a:p>
          <a:p>
            <a:pPr marL="0" indent="0">
              <a:buNone/>
            </a:pPr>
            <a:endParaRPr lang="en-GB" sz="2400" dirty="0"/>
          </a:p>
          <a:p>
            <a:pPr marL="0" indent="0">
              <a:buNone/>
            </a:pPr>
            <a:r>
              <a:rPr lang="en-GB" sz="2400" dirty="0"/>
              <a:t>Q: What would you think and do if you saw this?</a:t>
            </a:r>
          </a:p>
          <a:p>
            <a:pPr marL="0" indent="0">
              <a:buNone/>
            </a:pPr>
            <a:r>
              <a:rPr lang="en-GB" sz="2400" dirty="0"/>
              <a:t>What happened: The staff member thought this was not a big issue. Afterall, the sender would be doing their PhD in the College. However, because the recipient sounded concerned, the staff member told their line manager, who reported it to the College Data Protection Lead.</a:t>
            </a:r>
          </a:p>
          <a:p>
            <a:pPr marL="0" indent="0">
              <a:buNone/>
            </a:pPr>
            <a:r>
              <a:rPr lang="en-GB" sz="2400" dirty="0"/>
              <a:t>Q: Is this a breach?</a:t>
            </a:r>
          </a:p>
          <a:p>
            <a:pPr marL="0" indent="0">
              <a:buNone/>
            </a:pPr>
            <a:r>
              <a:rPr lang="en-GB" sz="2400" dirty="0"/>
              <a:t>A: Yes. </a:t>
            </a:r>
          </a:p>
        </p:txBody>
      </p:sp>
    </p:spTree>
    <p:extLst>
      <p:ext uri="{BB962C8B-B14F-4D97-AF65-F5344CB8AC3E}">
        <p14:creationId xmlns:p14="http://schemas.microsoft.com/office/powerpoint/2010/main" val="3539451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0D6BB-83EE-43C1-896F-7BD40BEDFA56}"/>
              </a:ext>
            </a:extLst>
          </p:cNvPr>
          <p:cNvSpPr>
            <a:spLocks noGrp="1"/>
          </p:cNvSpPr>
          <p:nvPr>
            <p:ph type="title"/>
          </p:nvPr>
        </p:nvSpPr>
        <p:spPr>
          <a:xfrm>
            <a:off x="838200" y="245857"/>
            <a:ext cx="10515600" cy="880579"/>
          </a:xfrm>
        </p:spPr>
        <p:txBody>
          <a:bodyPr>
            <a:normAutofit/>
          </a:bodyPr>
          <a:lstStyle/>
          <a:p>
            <a:r>
              <a:rPr lang="en-GB" sz="2800" b="1" dirty="0"/>
              <a:t>Hypothetical Scenario 1 – Part C </a:t>
            </a:r>
            <a:r>
              <a:rPr lang="en-GB" sz="2000" b="1" dirty="0">
                <a:solidFill>
                  <a:srgbClr val="FF0000"/>
                </a:solidFill>
              </a:rPr>
              <a:t>(will not appear in published version)</a:t>
            </a:r>
            <a:endParaRPr lang="en-GB" sz="2800" b="1" dirty="0">
              <a:solidFill>
                <a:srgbClr val="FF0000"/>
              </a:solidFill>
            </a:endParaRPr>
          </a:p>
        </p:txBody>
      </p:sp>
      <p:sp>
        <p:nvSpPr>
          <p:cNvPr id="3" name="Content Placeholder 2">
            <a:extLst>
              <a:ext uri="{FF2B5EF4-FFF2-40B4-BE49-F238E27FC236}">
                <a16:creationId xmlns:a16="http://schemas.microsoft.com/office/drawing/2014/main" id="{AACE6B21-D7C4-4407-818A-37106C7E351E}"/>
              </a:ext>
            </a:extLst>
          </p:cNvPr>
          <p:cNvSpPr>
            <a:spLocks noGrp="1"/>
          </p:cNvSpPr>
          <p:nvPr>
            <p:ph idx="1"/>
          </p:nvPr>
        </p:nvSpPr>
        <p:spPr>
          <a:xfrm>
            <a:off x="838200" y="1086682"/>
            <a:ext cx="10515600" cy="5392941"/>
          </a:xfrm>
        </p:spPr>
        <p:txBody>
          <a:bodyPr>
            <a:normAutofit lnSpcReduction="10000"/>
          </a:bodyPr>
          <a:lstStyle/>
          <a:p>
            <a:pPr marL="0" indent="0">
              <a:buNone/>
            </a:pPr>
            <a:r>
              <a:rPr lang="en-GB" sz="2400" dirty="0"/>
              <a:t>DPO assessment:</a:t>
            </a:r>
          </a:p>
          <a:p>
            <a:r>
              <a:rPr lang="en-GB" sz="2400" dirty="0"/>
              <a:t>The College did not attempt to recall the original email, nor alert the recipients of the importance of NOT using/sharing the data further; </a:t>
            </a:r>
          </a:p>
          <a:p>
            <a:r>
              <a:rPr lang="en-GB" sz="2400" dirty="0"/>
              <a:t>Neither departmental procedures nor College privacy notice referred to such use of their “private” email addresses. The individuals therefore would not have expected the College to share their personal email addresses in this way; </a:t>
            </a:r>
            <a:endParaRPr lang="en-US" sz="2400" dirty="0"/>
          </a:p>
          <a:p>
            <a:r>
              <a:rPr lang="en-US" sz="2400" dirty="0"/>
              <a:t>Officially, the College only became aware of it after a recurrence;</a:t>
            </a:r>
          </a:p>
          <a:p>
            <a:r>
              <a:rPr lang="en-US" sz="2400" dirty="0"/>
              <a:t>As no remedial measures had been implemented, the “breach” was ongoing and, given the length of time lapsed between the breach occurring and its discovery, remedial efforts were unlikely to contain it fully; </a:t>
            </a:r>
          </a:p>
          <a:p>
            <a:r>
              <a:rPr lang="en-US" sz="2400" dirty="0"/>
              <a:t>Given the above, the risk of further recurrences was high, which also increased the likelihood of loss of trust in the College and complaints from data subjects; and</a:t>
            </a:r>
          </a:p>
          <a:p>
            <a:r>
              <a:rPr lang="en-US" sz="2400" dirty="0"/>
              <a:t>Individuals were not made aware of potential risk of external elements using their addresses for malicious or criminal purposes. </a:t>
            </a:r>
          </a:p>
          <a:p>
            <a:pPr marL="0" indent="0">
              <a:buNone/>
            </a:pPr>
            <a:endParaRPr lang="en-GB" sz="2400" dirty="0"/>
          </a:p>
        </p:txBody>
      </p:sp>
    </p:spTree>
    <p:extLst>
      <p:ext uri="{BB962C8B-B14F-4D97-AF65-F5344CB8AC3E}">
        <p14:creationId xmlns:p14="http://schemas.microsoft.com/office/powerpoint/2010/main" val="35181930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0D6BB-83EE-43C1-896F-7BD40BEDFA56}"/>
              </a:ext>
            </a:extLst>
          </p:cNvPr>
          <p:cNvSpPr>
            <a:spLocks noGrp="1"/>
          </p:cNvSpPr>
          <p:nvPr>
            <p:ph type="title"/>
          </p:nvPr>
        </p:nvSpPr>
        <p:spPr>
          <a:xfrm>
            <a:off x="838200" y="245857"/>
            <a:ext cx="10515600" cy="880579"/>
          </a:xfrm>
        </p:spPr>
        <p:txBody>
          <a:bodyPr>
            <a:normAutofit/>
          </a:bodyPr>
          <a:lstStyle/>
          <a:p>
            <a:r>
              <a:rPr lang="en-GB" sz="2800" b="1" dirty="0"/>
              <a:t>Hypothetical Scenario 1 – Part D </a:t>
            </a:r>
            <a:r>
              <a:rPr lang="en-GB" sz="2000" b="1" dirty="0">
                <a:solidFill>
                  <a:srgbClr val="FF0000"/>
                </a:solidFill>
              </a:rPr>
              <a:t>(will not appear in published version)</a:t>
            </a:r>
            <a:endParaRPr lang="en-GB" sz="2800" b="1" dirty="0"/>
          </a:p>
        </p:txBody>
      </p:sp>
      <p:sp>
        <p:nvSpPr>
          <p:cNvPr id="3" name="Content Placeholder 2">
            <a:extLst>
              <a:ext uri="{FF2B5EF4-FFF2-40B4-BE49-F238E27FC236}">
                <a16:creationId xmlns:a16="http://schemas.microsoft.com/office/drawing/2014/main" id="{AACE6B21-D7C4-4407-818A-37106C7E351E}"/>
              </a:ext>
            </a:extLst>
          </p:cNvPr>
          <p:cNvSpPr>
            <a:spLocks noGrp="1"/>
          </p:cNvSpPr>
          <p:nvPr>
            <p:ph idx="1"/>
          </p:nvPr>
        </p:nvSpPr>
        <p:spPr>
          <a:xfrm>
            <a:off x="838200" y="1086682"/>
            <a:ext cx="10515600" cy="5392941"/>
          </a:xfrm>
        </p:spPr>
        <p:txBody>
          <a:bodyPr>
            <a:normAutofit fontScale="85000" lnSpcReduction="20000"/>
          </a:bodyPr>
          <a:lstStyle/>
          <a:p>
            <a:pPr marL="0" indent="0">
              <a:buNone/>
            </a:pPr>
            <a:r>
              <a:rPr lang="en-GB" dirty="0"/>
              <a:t>DPO advice in these situations:</a:t>
            </a:r>
          </a:p>
          <a:p>
            <a:pPr marL="514350" indent="-514350">
              <a:buFont typeface="+mj-lt"/>
              <a:buAutoNum type="arabicPeriod"/>
            </a:pPr>
            <a:r>
              <a:rPr lang="en-US" dirty="0"/>
              <a:t>The Sender should send a new email to ALL recipients (using the bcc field) and:</a:t>
            </a:r>
          </a:p>
          <a:p>
            <a:pPr lvl="1">
              <a:buFont typeface="Courier New" panose="02070309020205020404" pitchFamily="49" charset="0"/>
              <a:buChar char="o"/>
            </a:pPr>
            <a:r>
              <a:rPr lang="en-US" dirty="0" err="1"/>
              <a:t>Apologise</a:t>
            </a:r>
            <a:r>
              <a:rPr lang="en-US" dirty="0"/>
              <a:t> for the earlier error;</a:t>
            </a:r>
          </a:p>
          <a:p>
            <a:pPr lvl="1">
              <a:buFont typeface="Courier New" panose="02070309020205020404" pitchFamily="49" charset="0"/>
              <a:buChar char="o"/>
            </a:pPr>
            <a:r>
              <a:rPr lang="en-US" dirty="0"/>
              <a:t>Ask ALL recipients to delete that original email and any threads resulting from it;</a:t>
            </a:r>
          </a:p>
          <a:p>
            <a:pPr lvl="1">
              <a:buFont typeface="Courier New" panose="02070309020205020404" pitchFamily="49" charset="0"/>
              <a:buChar char="o"/>
            </a:pPr>
            <a:r>
              <a:rPr lang="en-US" dirty="0"/>
              <a:t>Remind them that anyone using the contact details is effectively acting as a data controller, which constitutes a breach in its own right; and</a:t>
            </a:r>
          </a:p>
          <a:p>
            <a:pPr lvl="1">
              <a:buFont typeface="Courier New" panose="02070309020205020404" pitchFamily="49" charset="0"/>
              <a:buChar char="o"/>
            </a:pPr>
            <a:r>
              <a:rPr lang="en-US" dirty="0"/>
              <a:t>Request that, going forward, any instances of someone using the original email as a means of communicating with others be reported to the College as soon as possible. </a:t>
            </a:r>
          </a:p>
          <a:p>
            <a:pPr marL="514350" indent="-514350">
              <a:buFont typeface="+mj-lt"/>
              <a:buAutoNum type="arabicPeriod"/>
            </a:pPr>
            <a:r>
              <a:rPr lang="en-US" dirty="0"/>
              <a:t>If the original email contained important information, the Sender should send it in a new email, ensuring that all addresses are in the ‘bcc’ field.  This is so that no one decides to keep the original email because of its content;</a:t>
            </a:r>
          </a:p>
          <a:p>
            <a:pPr marL="514350" indent="-514350">
              <a:buFont typeface="+mj-lt"/>
              <a:buAutoNum type="arabicPeriod"/>
            </a:pPr>
            <a:r>
              <a:rPr lang="en-US" dirty="0"/>
              <a:t>A senior staff member should also consider contacting the survey distributor separately, in addition to the above measures, to remind them of the importance of good email communication practices, especially considering they are about to embark on postgraduate studies.</a:t>
            </a:r>
          </a:p>
          <a:p>
            <a:r>
              <a:rPr lang="en-US" dirty="0"/>
              <a:t>The DPO suggests, advises, monitors and recommends. The College Data Protection Lead makes the final decision on whether to accept or reject them, including where it relates to ICO notifications. </a:t>
            </a:r>
            <a:endParaRPr lang="en-GB" dirty="0"/>
          </a:p>
          <a:p>
            <a:pPr marL="0" indent="0">
              <a:buNone/>
            </a:pPr>
            <a:endParaRPr lang="en-GB" dirty="0"/>
          </a:p>
        </p:txBody>
      </p:sp>
    </p:spTree>
    <p:extLst>
      <p:ext uri="{BB962C8B-B14F-4D97-AF65-F5344CB8AC3E}">
        <p14:creationId xmlns:p14="http://schemas.microsoft.com/office/powerpoint/2010/main" val="3596834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0D6BB-83EE-43C1-896F-7BD40BEDFA56}"/>
              </a:ext>
            </a:extLst>
          </p:cNvPr>
          <p:cNvSpPr>
            <a:spLocks noGrp="1"/>
          </p:cNvSpPr>
          <p:nvPr>
            <p:ph type="title"/>
          </p:nvPr>
        </p:nvSpPr>
        <p:spPr>
          <a:xfrm>
            <a:off x="838200" y="245857"/>
            <a:ext cx="10515600" cy="880579"/>
          </a:xfrm>
        </p:spPr>
        <p:txBody>
          <a:bodyPr>
            <a:normAutofit/>
          </a:bodyPr>
          <a:lstStyle/>
          <a:p>
            <a:r>
              <a:rPr lang="en-GB" sz="2800" b="1" dirty="0"/>
              <a:t>Hypothetical Scenario 2</a:t>
            </a:r>
          </a:p>
        </p:txBody>
      </p:sp>
      <p:sp>
        <p:nvSpPr>
          <p:cNvPr id="3" name="Content Placeholder 2">
            <a:extLst>
              <a:ext uri="{FF2B5EF4-FFF2-40B4-BE49-F238E27FC236}">
                <a16:creationId xmlns:a16="http://schemas.microsoft.com/office/drawing/2014/main" id="{AACE6B21-D7C4-4407-818A-37106C7E351E}"/>
              </a:ext>
            </a:extLst>
          </p:cNvPr>
          <p:cNvSpPr>
            <a:spLocks noGrp="1"/>
          </p:cNvSpPr>
          <p:nvPr>
            <p:ph idx="1"/>
          </p:nvPr>
        </p:nvSpPr>
        <p:spPr>
          <a:xfrm>
            <a:off x="838200" y="1086682"/>
            <a:ext cx="10515600" cy="5392941"/>
          </a:xfrm>
        </p:spPr>
        <p:txBody>
          <a:bodyPr>
            <a:normAutofit/>
          </a:bodyPr>
          <a:lstStyle/>
          <a:p>
            <a:pPr marL="0" indent="0">
              <a:buNone/>
            </a:pPr>
            <a:r>
              <a:rPr lang="en-GB" sz="2400" dirty="0"/>
              <a:t>A member of the College catering staff notices that the board containing list of students’ allergy information is fully visible from the window near the dining hall entrance.</a:t>
            </a:r>
          </a:p>
          <a:p>
            <a:pPr marL="0" indent="0">
              <a:buNone/>
            </a:pPr>
            <a:endParaRPr lang="en-GB" sz="1200" dirty="0"/>
          </a:p>
          <a:p>
            <a:pPr marL="0" indent="0">
              <a:buNone/>
            </a:pPr>
            <a:r>
              <a:rPr lang="en-GB" sz="2400" dirty="0"/>
              <a:t>Q: What would you think and do if you saw this?</a:t>
            </a:r>
          </a:p>
          <a:p>
            <a:pPr marL="0" indent="0">
              <a:buNone/>
            </a:pPr>
            <a:r>
              <a:rPr lang="en-GB" sz="2400" dirty="0"/>
              <a:t>What happened: The staff member raised it with the Catering manager. They considered whether they needed this information on display.  They did. The relocated the board to a wall not visible from outside. Reported it to DPO.</a:t>
            </a:r>
          </a:p>
          <a:p>
            <a:pPr marL="0" indent="0">
              <a:buNone/>
            </a:pPr>
            <a:r>
              <a:rPr lang="en-GB" sz="2400" dirty="0"/>
              <a:t>Q: Is this a breach?</a:t>
            </a:r>
          </a:p>
          <a:p>
            <a:pPr marL="0" indent="0">
              <a:buNone/>
            </a:pPr>
            <a:r>
              <a:rPr lang="en-GB" sz="2400" dirty="0"/>
              <a:t>A: No.</a:t>
            </a:r>
          </a:p>
        </p:txBody>
      </p:sp>
    </p:spTree>
    <p:extLst>
      <p:ext uri="{BB962C8B-B14F-4D97-AF65-F5344CB8AC3E}">
        <p14:creationId xmlns:p14="http://schemas.microsoft.com/office/powerpoint/2010/main" val="4257238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0D6BB-83EE-43C1-896F-7BD40BEDFA56}"/>
              </a:ext>
            </a:extLst>
          </p:cNvPr>
          <p:cNvSpPr>
            <a:spLocks noGrp="1"/>
          </p:cNvSpPr>
          <p:nvPr>
            <p:ph type="title"/>
          </p:nvPr>
        </p:nvSpPr>
        <p:spPr>
          <a:xfrm>
            <a:off x="838200" y="245857"/>
            <a:ext cx="10515600" cy="880579"/>
          </a:xfrm>
        </p:spPr>
        <p:txBody>
          <a:bodyPr>
            <a:normAutofit/>
          </a:bodyPr>
          <a:lstStyle/>
          <a:p>
            <a:r>
              <a:rPr lang="en-GB" sz="2800" b="1" dirty="0"/>
              <a:t>Data Protection Impact Assessment (DPIA)</a:t>
            </a:r>
          </a:p>
        </p:txBody>
      </p:sp>
      <p:sp>
        <p:nvSpPr>
          <p:cNvPr id="3" name="Content Placeholder 2">
            <a:extLst>
              <a:ext uri="{FF2B5EF4-FFF2-40B4-BE49-F238E27FC236}">
                <a16:creationId xmlns:a16="http://schemas.microsoft.com/office/drawing/2014/main" id="{AACE6B21-D7C4-4407-818A-37106C7E351E}"/>
              </a:ext>
            </a:extLst>
          </p:cNvPr>
          <p:cNvSpPr>
            <a:spLocks noGrp="1"/>
          </p:cNvSpPr>
          <p:nvPr>
            <p:ph idx="1"/>
          </p:nvPr>
        </p:nvSpPr>
        <p:spPr>
          <a:xfrm>
            <a:off x="838200" y="1086682"/>
            <a:ext cx="10515600" cy="5392941"/>
          </a:xfrm>
        </p:spPr>
        <p:txBody>
          <a:bodyPr>
            <a:normAutofit/>
          </a:bodyPr>
          <a:lstStyle/>
          <a:p>
            <a:pPr marL="0" indent="0">
              <a:buNone/>
            </a:pPr>
            <a:r>
              <a:rPr lang="en-US" sz="2400" dirty="0"/>
              <a:t>A data protection impact assessment (DPIA) is a process to help you identify and </a:t>
            </a:r>
            <a:r>
              <a:rPr lang="en-US" sz="2400" dirty="0" err="1"/>
              <a:t>minimise</a:t>
            </a:r>
            <a:r>
              <a:rPr lang="en-US" sz="2400" dirty="0"/>
              <a:t> the data protection risks of a specific type of data processing or project. </a:t>
            </a:r>
          </a:p>
          <a:p>
            <a:pPr marL="0" indent="0">
              <a:buNone/>
            </a:pPr>
            <a:r>
              <a:rPr lang="en-US" sz="2400" dirty="0"/>
              <a:t>Colleges should also consider undertaking a DPIA if they believe there might be a significant risk of harm to individuals.</a:t>
            </a:r>
          </a:p>
          <a:p>
            <a:pPr marL="0" indent="0">
              <a:buNone/>
            </a:pPr>
            <a:r>
              <a:rPr lang="en-US" sz="2400" dirty="0"/>
              <a:t>Ideally, before you embark on the process or implement the new system!</a:t>
            </a:r>
          </a:p>
          <a:p>
            <a:pPr marL="0" indent="0">
              <a:buNone/>
            </a:pPr>
            <a:endParaRPr lang="en-US" sz="2400" dirty="0"/>
          </a:p>
          <a:p>
            <a:r>
              <a:rPr lang="en-US" sz="2400" dirty="0"/>
              <a:t>DPIA Screening Questionnaire</a:t>
            </a:r>
          </a:p>
          <a:p>
            <a:r>
              <a:rPr lang="en-US" sz="2400" dirty="0"/>
              <a:t>DPIA Form</a:t>
            </a:r>
          </a:p>
          <a:p>
            <a:pPr marL="0" indent="0">
              <a:buNone/>
            </a:pPr>
            <a:endParaRPr lang="en-US" sz="2400" dirty="0"/>
          </a:p>
          <a:p>
            <a:pPr marL="0" indent="0">
              <a:buNone/>
            </a:pPr>
            <a:r>
              <a:rPr lang="en-US" sz="2400" dirty="0"/>
              <a:t>If unsure, please </a:t>
            </a:r>
            <a:r>
              <a:rPr lang="en-US" sz="2400" dirty="0" smtClean="0"/>
              <a:t>ask the Compliance Officer!</a:t>
            </a:r>
            <a:endParaRPr lang="en-US" sz="2400" dirty="0"/>
          </a:p>
          <a:p>
            <a:endParaRPr lang="en-GB" dirty="0"/>
          </a:p>
        </p:txBody>
      </p:sp>
    </p:spTree>
    <p:extLst>
      <p:ext uri="{BB962C8B-B14F-4D97-AF65-F5344CB8AC3E}">
        <p14:creationId xmlns:p14="http://schemas.microsoft.com/office/powerpoint/2010/main" val="2275465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 calcmode="lin" valueType="num">
                                      <p:cBhvr additive="base">
                                        <p:cTn id="2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8D53AD-DEEA-40D0-AB2D-A9CAFE91C193}"/>
              </a:ext>
            </a:extLst>
          </p:cNvPr>
          <p:cNvSpPr>
            <a:spLocks noGrp="1"/>
          </p:cNvSpPr>
          <p:nvPr>
            <p:ph idx="1"/>
          </p:nvPr>
        </p:nvSpPr>
        <p:spPr>
          <a:xfrm>
            <a:off x="838200" y="291551"/>
            <a:ext cx="10515600" cy="6308032"/>
          </a:xfrm>
        </p:spPr>
        <p:txBody>
          <a:bodyPr>
            <a:normAutofit fontScale="62500" lnSpcReduction="20000"/>
          </a:bodyPr>
          <a:lstStyle/>
          <a:p>
            <a:r>
              <a:rPr lang="en-GB" dirty="0"/>
              <a:t>Automatic exclusion of a student from Cambridge Bursary Scheme’s list of eligible applicants if the Student Loans Company (SLC) rejects them</a:t>
            </a:r>
          </a:p>
          <a:p>
            <a:pPr lvl="0"/>
            <a:r>
              <a:rPr lang="en-GB" dirty="0"/>
              <a:t>Eligibility for hardship funds, grants in relation to a </a:t>
            </a:r>
            <a:r>
              <a:rPr lang="en-GB" i="1" dirty="0"/>
              <a:t>disability</a:t>
            </a:r>
            <a:r>
              <a:rPr lang="en-GB" dirty="0"/>
              <a:t>, etc.</a:t>
            </a:r>
          </a:p>
          <a:p>
            <a:pPr lvl="0"/>
            <a:r>
              <a:rPr lang="en-GB" dirty="0"/>
              <a:t>Room allocation based on students’ special needs (</a:t>
            </a:r>
            <a:r>
              <a:rPr lang="en-GB" i="1" dirty="0"/>
              <a:t>religious</a:t>
            </a:r>
            <a:r>
              <a:rPr lang="en-GB" dirty="0"/>
              <a:t>, </a:t>
            </a:r>
            <a:r>
              <a:rPr lang="en-GB" i="1" dirty="0"/>
              <a:t>medical</a:t>
            </a:r>
            <a:r>
              <a:rPr lang="en-GB" dirty="0"/>
              <a:t> etc.) </a:t>
            </a:r>
          </a:p>
          <a:p>
            <a:pPr lvl="0"/>
            <a:r>
              <a:rPr lang="en-GB" dirty="0"/>
              <a:t>Special pensions benefits for staff due to </a:t>
            </a:r>
            <a:r>
              <a:rPr lang="en-GB" i="1" dirty="0"/>
              <a:t>disability</a:t>
            </a:r>
            <a:endParaRPr lang="en-GB" dirty="0"/>
          </a:p>
          <a:p>
            <a:pPr lvl="0"/>
            <a:r>
              <a:rPr lang="en-GB" dirty="0"/>
              <a:t>Occupational </a:t>
            </a:r>
            <a:r>
              <a:rPr lang="en-GB" i="1" dirty="0"/>
              <a:t>health</a:t>
            </a:r>
            <a:r>
              <a:rPr lang="en-GB" dirty="0"/>
              <a:t> management  </a:t>
            </a:r>
          </a:p>
          <a:p>
            <a:r>
              <a:rPr lang="en-GB" dirty="0"/>
              <a:t>Adjustments for exams due to special needs (</a:t>
            </a:r>
            <a:r>
              <a:rPr lang="en-GB" i="1" dirty="0"/>
              <a:t>religious</a:t>
            </a:r>
            <a:r>
              <a:rPr lang="en-GB" dirty="0"/>
              <a:t>, </a:t>
            </a:r>
            <a:r>
              <a:rPr lang="en-GB" i="1" dirty="0"/>
              <a:t>medical</a:t>
            </a:r>
            <a:r>
              <a:rPr lang="en-GB" dirty="0"/>
              <a:t> etc.)</a:t>
            </a:r>
          </a:p>
          <a:p>
            <a:pPr lvl="0"/>
            <a:r>
              <a:rPr lang="en-GB" dirty="0"/>
              <a:t>Social-media networks</a:t>
            </a:r>
          </a:p>
          <a:p>
            <a:pPr lvl="0"/>
            <a:r>
              <a:rPr lang="en-GB" dirty="0"/>
              <a:t>Voluminous mailshot (marketing)</a:t>
            </a:r>
          </a:p>
          <a:p>
            <a:pPr lvl="0"/>
            <a:r>
              <a:rPr lang="en-GB" dirty="0"/>
              <a:t>Wealth screening of alumni</a:t>
            </a:r>
          </a:p>
          <a:p>
            <a:r>
              <a:rPr lang="en-GB" dirty="0"/>
              <a:t>Applying AI to an existing process</a:t>
            </a:r>
          </a:p>
          <a:p>
            <a:pPr lvl="0"/>
            <a:r>
              <a:rPr lang="en-GB" dirty="0"/>
              <a:t>Direct marketing</a:t>
            </a:r>
          </a:p>
          <a:p>
            <a:pPr lvl="0"/>
            <a:r>
              <a:rPr lang="en-GB" dirty="0"/>
              <a:t>Wealth screening of alumni</a:t>
            </a:r>
          </a:p>
          <a:p>
            <a:pPr lvl="0"/>
            <a:r>
              <a:rPr lang="en-GB" dirty="0"/>
              <a:t>Other assessments of how alumni can engage more closely with the College </a:t>
            </a:r>
          </a:p>
          <a:p>
            <a:r>
              <a:rPr lang="en-GB" dirty="0"/>
              <a:t>Student admissions decisions (combining UCAS data with direct application forms, pre-admissions tests, and College-generated interview scores)</a:t>
            </a:r>
          </a:p>
          <a:p>
            <a:pPr lvl="0"/>
            <a:r>
              <a:rPr lang="en-GB" dirty="0"/>
              <a:t>Students/staff with safeguarding issues</a:t>
            </a:r>
          </a:p>
          <a:p>
            <a:pPr lvl="0"/>
            <a:r>
              <a:rPr lang="en-GB" dirty="0"/>
              <a:t>Social care records</a:t>
            </a:r>
          </a:p>
          <a:p>
            <a:r>
              <a:rPr lang="en-GB" dirty="0"/>
              <a:t>Complaint procedures or disciplinary action, especially where one member of College makes an accusation against another member of College</a:t>
            </a:r>
          </a:p>
        </p:txBody>
      </p:sp>
    </p:spTree>
    <p:extLst>
      <p:ext uri="{BB962C8B-B14F-4D97-AF65-F5344CB8AC3E}">
        <p14:creationId xmlns:p14="http://schemas.microsoft.com/office/powerpoint/2010/main" val="3747893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0D6BB-83EE-43C1-896F-7BD40BEDFA56}"/>
              </a:ext>
            </a:extLst>
          </p:cNvPr>
          <p:cNvSpPr>
            <a:spLocks noGrp="1"/>
          </p:cNvSpPr>
          <p:nvPr>
            <p:ph type="title"/>
          </p:nvPr>
        </p:nvSpPr>
        <p:spPr>
          <a:xfrm>
            <a:off x="838200" y="245857"/>
            <a:ext cx="10515600" cy="880579"/>
          </a:xfrm>
        </p:spPr>
        <p:txBody>
          <a:bodyPr>
            <a:normAutofit/>
          </a:bodyPr>
          <a:lstStyle/>
          <a:p>
            <a:r>
              <a:rPr lang="en-GB" sz="2800" b="1" dirty="0"/>
              <a:t>We will look at</a:t>
            </a:r>
          </a:p>
        </p:txBody>
      </p:sp>
      <p:sp>
        <p:nvSpPr>
          <p:cNvPr id="3" name="Content Placeholder 2">
            <a:extLst>
              <a:ext uri="{FF2B5EF4-FFF2-40B4-BE49-F238E27FC236}">
                <a16:creationId xmlns:a16="http://schemas.microsoft.com/office/drawing/2014/main" id="{AACE6B21-D7C4-4407-818A-37106C7E351E}"/>
              </a:ext>
            </a:extLst>
          </p:cNvPr>
          <p:cNvSpPr>
            <a:spLocks noGrp="1"/>
          </p:cNvSpPr>
          <p:nvPr>
            <p:ph idx="1"/>
          </p:nvPr>
        </p:nvSpPr>
        <p:spPr>
          <a:xfrm>
            <a:off x="838200" y="1086682"/>
            <a:ext cx="10515600" cy="5392941"/>
          </a:xfrm>
        </p:spPr>
        <p:txBody>
          <a:bodyPr>
            <a:normAutofit/>
          </a:bodyPr>
          <a:lstStyle/>
          <a:p>
            <a:endParaRPr lang="en-GB" dirty="0">
              <a:latin typeface="Calibri" panose="020F0502020204030204" pitchFamily="34" charset="0"/>
              <a:ea typeface="Calibri" panose="020F0502020204030204" pitchFamily="34" charset="0"/>
            </a:endParaRPr>
          </a:p>
          <a:p>
            <a:endParaRPr lang="en-GB" dirty="0">
              <a:latin typeface="Calibri" panose="020F0502020204030204" pitchFamily="34" charset="0"/>
              <a:ea typeface="Calibri" panose="020F0502020204030204" pitchFamily="34" charset="0"/>
            </a:endParaRPr>
          </a:p>
          <a:p>
            <a:pPr lvl="4"/>
            <a:r>
              <a:rPr lang="en-GB" sz="2400" dirty="0">
                <a:latin typeface="Calibri" panose="020F0502020204030204" pitchFamily="34" charset="0"/>
                <a:ea typeface="Calibri" panose="020F0502020204030204" pitchFamily="34" charset="0"/>
              </a:rPr>
              <a:t>Overview of data protection legislation </a:t>
            </a:r>
          </a:p>
          <a:p>
            <a:pPr lvl="5"/>
            <a:r>
              <a:rPr lang="en-GB" sz="2000" dirty="0">
                <a:latin typeface="Calibri" panose="020F0502020204030204" pitchFamily="34" charset="0"/>
                <a:ea typeface="Calibri" panose="020F0502020204030204" pitchFamily="34" charset="0"/>
              </a:rPr>
              <a:t>Current data protection legislation</a:t>
            </a:r>
          </a:p>
          <a:p>
            <a:pPr lvl="5"/>
            <a:r>
              <a:rPr lang="en-GB" sz="2000" dirty="0">
                <a:latin typeface="Calibri" panose="020F0502020204030204" pitchFamily="34" charset="0"/>
                <a:ea typeface="Calibri" panose="020F0502020204030204" pitchFamily="34" charset="0"/>
              </a:rPr>
              <a:t>A quick overview</a:t>
            </a:r>
          </a:p>
          <a:p>
            <a:pPr lvl="5"/>
            <a:r>
              <a:rPr lang="en-GB" sz="2000" dirty="0">
                <a:latin typeface="Calibri" panose="020F0502020204030204" pitchFamily="34" charset="0"/>
                <a:ea typeface="Calibri" panose="020F0502020204030204" pitchFamily="34" charset="0"/>
              </a:rPr>
              <a:t>Who is responsible for compliance?</a:t>
            </a:r>
          </a:p>
          <a:p>
            <a:pPr lvl="4"/>
            <a:r>
              <a:rPr lang="en-GB" sz="2400" dirty="0">
                <a:latin typeface="Calibri" panose="020F0502020204030204" pitchFamily="34" charset="0"/>
                <a:ea typeface="Calibri" panose="020F0502020204030204" pitchFamily="34" charset="0"/>
              </a:rPr>
              <a:t>Data breach</a:t>
            </a:r>
          </a:p>
          <a:p>
            <a:pPr lvl="5"/>
            <a:r>
              <a:rPr lang="en-GB" sz="2000" dirty="0">
                <a:latin typeface="Calibri" panose="020F0502020204030204" pitchFamily="34" charset="0"/>
                <a:ea typeface="Calibri" panose="020F0502020204030204" pitchFamily="34" charset="0"/>
              </a:rPr>
              <a:t>What is it?</a:t>
            </a:r>
          </a:p>
          <a:p>
            <a:pPr lvl="5"/>
            <a:r>
              <a:rPr lang="en-GB" sz="2000" dirty="0">
                <a:latin typeface="Calibri" panose="020F0502020204030204" pitchFamily="34" charset="0"/>
                <a:ea typeface="Calibri" panose="020F0502020204030204" pitchFamily="34" charset="0"/>
              </a:rPr>
              <a:t>How can we avoid it? </a:t>
            </a:r>
          </a:p>
          <a:p>
            <a:pPr lvl="4"/>
            <a:r>
              <a:rPr lang="en-GB" sz="2400" dirty="0">
                <a:latin typeface="Calibri" panose="020F0502020204030204" pitchFamily="34" charset="0"/>
                <a:ea typeface="Calibri" panose="020F0502020204030204" pitchFamily="34" charset="0"/>
              </a:rPr>
              <a:t>Data protection impact assessment (DPIA)</a:t>
            </a:r>
          </a:p>
          <a:p>
            <a:pPr lvl="5"/>
            <a:r>
              <a:rPr lang="en-GB" sz="2000" dirty="0">
                <a:latin typeface="Calibri" panose="020F0502020204030204" pitchFamily="34" charset="0"/>
                <a:ea typeface="Calibri" panose="020F0502020204030204" pitchFamily="34" charset="0"/>
              </a:rPr>
              <a:t>What is it?</a:t>
            </a:r>
          </a:p>
          <a:p>
            <a:pPr lvl="5"/>
            <a:r>
              <a:rPr lang="en-GB" sz="2000" dirty="0">
                <a:latin typeface="Calibri" panose="020F0502020204030204" pitchFamily="34" charset="0"/>
                <a:ea typeface="Calibri" panose="020F0502020204030204" pitchFamily="34" charset="0"/>
              </a:rPr>
              <a:t>Do we need it? </a:t>
            </a:r>
          </a:p>
        </p:txBody>
      </p:sp>
    </p:spTree>
    <p:extLst>
      <p:ext uri="{BB962C8B-B14F-4D97-AF65-F5344CB8AC3E}">
        <p14:creationId xmlns:p14="http://schemas.microsoft.com/office/powerpoint/2010/main" val="3912008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0D6BB-83EE-43C1-896F-7BD40BEDFA56}"/>
              </a:ext>
            </a:extLst>
          </p:cNvPr>
          <p:cNvSpPr>
            <a:spLocks noGrp="1"/>
          </p:cNvSpPr>
          <p:nvPr>
            <p:ph type="title"/>
          </p:nvPr>
        </p:nvSpPr>
        <p:spPr>
          <a:xfrm>
            <a:off x="838200" y="245857"/>
            <a:ext cx="10515600" cy="880579"/>
          </a:xfrm>
        </p:spPr>
        <p:txBody>
          <a:bodyPr>
            <a:normAutofit/>
          </a:bodyPr>
          <a:lstStyle/>
          <a:p>
            <a:pPr lvl="4"/>
            <a:r>
              <a:rPr lang="en-GB" sz="2800" dirty="0">
                <a:latin typeface="Calibri" panose="020F0502020204030204" pitchFamily="34" charset="0"/>
                <a:ea typeface="Calibri" panose="020F0502020204030204" pitchFamily="34" charset="0"/>
              </a:rPr>
              <a:t>Current Data Protection Legislation </a:t>
            </a:r>
          </a:p>
        </p:txBody>
      </p:sp>
      <p:sp>
        <p:nvSpPr>
          <p:cNvPr id="3" name="Content Placeholder 2">
            <a:extLst>
              <a:ext uri="{FF2B5EF4-FFF2-40B4-BE49-F238E27FC236}">
                <a16:creationId xmlns:a16="http://schemas.microsoft.com/office/drawing/2014/main" id="{AACE6B21-D7C4-4407-818A-37106C7E351E}"/>
              </a:ext>
            </a:extLst>
          </p:cNvPr>
          <p:cNvSpPr>
            <a:spLocks noGrp="1"/>
          </p:cNvSpPr>
          <p:nvPr>
            <p:ph idx="1"/>
          </p:nvPr>
        </p:nvSpPr>
        <p:spPr>
          <a:xfrm>
            <a:off x="838200" y="1086682"/>
            <a:ext cx="10515600" cy="5392941"/>
          </a:xfrm>
        </p:spPr>
        <p:txBody>
          <a:bodyPr>
            <a:normAutofit/>
          </a:bodyPr>
          <a:lstStyle/>
          <a:p>
            <a:endParaRPr lang="en-GB" dirty="0">
              <a:latin typeface="Calibri" panose="020F0502020204030204" pitchFamily="34" charset="0"/>
              <a:ea typeface="Calibri" panose="020F0502020204030204" pitchFamily="34" charset="0"/>
            </a:endParaRPr>
          </a:p>
          <a:p>
            <a:r>
              <a:rPr lang="en-GB" sz="2400" dirty="0">
                <a:latin typeface="Calibri" panose="020F0502020204030204" pitchFamily="34" charset="0"/>
                <a:ea typeface="Calibri" panose="020F0502020204030204" pitchFamily="34" charset="0"/>
              </a:rPr>
              <a:t>The General Data Protection Regulation (the GDPR)</a:t>
            </a:r>
          </a:p>
          <a:p>
            <a:r>
              <a:rPr lang="en-GB" sz="2400" dirty="0">
                <a:latin typeface="Calibri" panose="020F0502020204030204" pitchFamily="34" charset="0"/>
                <a:ea typeface="Calibri" panose="020F0502020204030204" pitchFamily="34" charset="0"/>
              </a:rPr>
              <a:t>The UK General Data Protection Regulation (UK GDPR)</a:t>
            </a:r>
          </a:p>
          <a:p>
            <a:pPr lvl="1"/>
            <a:r>
              <a:rPr lang="en-GB" sz="2000" dirty="0">
                <a:latin typeface="Calibri" panose="020F0502020204030204" pitchFamily="34" charset="0"/>
                <a:ea typeface="Calibri" panose="020F0502020204030204" pitchFamily="34" charset="0"/>
              </a:rPr>
              <a:t>The Frozen GDPR (As it stood on 31 December 2020)</a:t>
            </a:r>
          </a:p>
          <a:p>
            <a:pPr lvl="1"/>
            <a:r>
              <a:rPr lang="en-US" sz="2000" dirty="0"/>
              <a:t>The European Union (Withdrawal) Act 2018, as amended by the Data Protection, Privacy and Electronic Communications (Amendments </a:t>
            </a:r>
            <a:r>
              <a:rPr lang="en-US" sz="2000" dirty="0" err="1"/>
              <a:t>etc</a:t>
            </a:r>
            <a:r>
              <a:rPr lang="en-US" sz="2000" dirty="0"/>
              <a:t>)(EU Exit) Regulations 2019 as amended by the Data Protection, Privacy and Electronic Communications (Amendments </a:t>
            </a:r>
            <a:r>
              <a:rPr lang="en-US" sz="2000" dirty="0" err="1"/>
              <a:t>etc</a:t>
            </a:r>
            <a:r>
              <a:rPr lang="en-US" sz="2000" dirty="0"/>
              <a:t>)(EU Exit) Regulations 2020</a:t>
            </a:r>
            <a:endParaRPr lang="en-GB" sz="2000" dirty="0">
              <a:latin typeface="Calibri" panose="020F0502020204030204" pitchFamily="34" charset="0"/>
              <a:ea typeface="Calibri" panose="020F0502020204030204" pitchFamily="34" charset="0"/>
            </a:endParaRPr>
          </a:p>
          <a:p>
            <a:r>
              <a:rPr lang="en-US" sz="2400" dirty="0"/>
              <a:t>The Data Protection Act 2018 (DPA 2018)</a:t>
            </a:r>
          </a:p>
        </p:txBody>
      </p:sp>
    </p:spTree>
    <p:extLst>
      <p:ext uri="{BB962C8B-B14F-4D97-AF65-F5344CB8AC3E}">
        <p14:creationId xmlns:p14="http://schemas.microsoft.com/office/powerpoint/2010/main" val="245752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0D6BB-83EE-43C1-896F-7BD40BEDFA56}"/>
              </a:ext>
            </a:extLst>
          </p:cNvPr>
          <p:cNvSpPr>
            <a:spLocks noGrp="1"/>
          </p:cNvSpPr>
          <p:nvPr>
            <p:ph type="title"/>
          </p:nvPr>
        </p:nvSpPr>
        <p:spPr>
          <a:xfrm>
            <a:off x="838200" y="245857"/>
            <a:ext cx="10515600" cy="880579"/>
          </a:xfrm>
        </p:spPr>
        <p:txBody>
          <a:bodyPr>
            <a:normAutofit/>
          </a:bodyPr>
          <a:lstStyle/>
          <a:p>
            <a:pPr lvl="4"/>
            <a:r>
              <a:rPr lang="en-GB" sz="2800" dirty="0">
                <a:latin typeface="Calibri" panose="020F0502020204030204" pitchFamily="34" charset="0"/>
                <a:ea typeface="Calibri" panose="020F0502020204030204" pitchFamily="34" charset="0"/>
              </a:rPr>
              <a:t>A Quick Overview…</a:t>
            </a:r>
          </a:p>
        </p:txBody>
      </p:sp>
      <p:sp>
        <p:nvSpPr>
          <p:cNvPr id="3" name="Content Placeholder 2">
            <a:extLst>
              <a:ext uri="{FF2B5EF4-FFF2-40B4-BE49-F238E27FC236}">
                <a16:creationId xmlns:a16="http://schemas.microsoft.com/office/drawing/2014/main" id="{AACE6B21-D7C4-4407-818A-37106C7E351E}"/>
              </a:ext>
            </a:extLst>
          </p:cNvPr>
          <p:cNvSpPr>
            <a:spLocks noGrp="1"/>
          </p:cNvSpPr>
          <p:nvPr>
            <p:ph idx="1"/>
          </p:nvPr>
        </p:nvSpPr>
        <p:spPr>
          <a:xfrm>
            <a:off x="838200" y="1086682"/>
            <a:ext cx="10515600" cy="5392941"/>
          </a:xfrm>
        </p:spPr>
        <p:txBody>
          <a:bodyPr>
            <a:normAutofit/>
          </a:bodyPr>
          <a:lstStyle/>
          <a:p>
            <a:endParaRPr lang="en-GB" dirty="0">
              <a:latin typeface="Calibri" panose="020F0502020204030204" pitchFamily="34" charset="0"/>
              <a:ea typeface="Calibri" panose="020F0502020204030204" pitchFamily="34" charset="0"/>
            </a:endParaRPr>
          </a:p>
          <a:p>
            <a:r>
              <a:rPr lang="en-GB" sz="2400" dirty="0">
                <a:latin typeface="Calibri" panose="020F0502020204030204" pitchFamily="34" charset="0"/>
                <a:ea typeface="Calibri" panose="020F0502020204030204" pitchFamily="34" charset="0"/>
              </a:rPr>
              <a:t>Personal data and special category data</a:t>
            </a:r>
          </a:p>
          <a:p>
            <a:r>
              <a:rPr lang="en-GB" sz="2400" dirty="0">
                <a:latin typeface="Calibri" panose="020F0502020204030204" pitchFamily="34" charset="0"/>
                <a:ea typeface="Calibri" panose="020F0502020204030204" pitchFamily="34" charset="0"/>
              </a:rPr>
              <a:t>Data controller and Data processor</a:t>
            </a:r>
          </a:p>
          <a:p>
            <a:r>
              <a:rPr lang="en-GB" sz="2400" dirty="0">
                <a:latin typeface="Calibri" panose="020F0502020204030204" pitchFamily="34" charset="0"/>
                <a:ea typeface="Calibri" panose="020F0502020204030204" pitchFamily="34" charset="0"/>
              </a:rPr>
              <a:t>Data protection principles</a:t>
            </a:r>
          </a:p>
          <a:p>
            <a:r>
              <a:rPr lang="en-GB" sz="2400" dirty="0">
                <a:latin typeface="Calibri" panose="020F0502020204030204" pitchFamily="34" charset="0"/>
                <a:ea typeface="Calibri" panose="020F0502020204030204" pitchFamily="34" charset="0"/>
              </a:rPr>
              <a:t>Lawful basis for processing</a:t>
            </a:r>
          </a:p>
          <a:p>
            <a:r>
              <a:rPr lang="en-GB" sz="2400" dirty="0">
                <a:latin typeface="Calibri" panose="020F0502020204030204" pitchFamily="34" charset="0"/>
                <a:ea typeface="Calibri" panose="020F0502020204030204" pitchFamily="34" charset="0"/>
              </a:rPr>
              <a:t>Individual rights</a:t>
            </a:r>
            <a:br>
              <a:rPr lang="en-GB" sz="2400" dirty="0">
                <a:latin typeface="Calibri" panose="020F0502020204030204" pitchFamily="34" charset="0"/>
                <a:ea typeface="Calibri" panose="020F0502020204030204" pitchFamily="34" charset="0"/>
              </a:rPr>
            </a:br>
            <a:endParaRPr lang="en-GB" sz="2400" dirty="0">
              <a:latin typeface="Calibri" panose="020F0502020204030204" pitchFamily="34" charset="0"/>
              <a:ea typeface="Calibri" panose="020F0502020204030204" pitchFamily="34" charset="0"/>
            </a:endParaRPr>
          </a:p>
          <a:p>
            <a:pPr marL="0" indent="0">
              <a:buNone/>
            </a:pPr>
            <a:endParaRPr lang="en-GB" dirty="0">
              <a:latin typeface="Calibri" panose="020F0502020204030204" pitchFamily="34" charset="0"/>
              <a:ea typeface="Calibri" panose="020F0502020204030204" pitchFamily="34" charset="0"/>
            </a:endParaRPr>
          </a:p>
        </p:txBody>
      </p:sp>
      <p:sp>
        <p:nvSpPr>
          <p:cNvPr id="7" name="Rectangle: Rounded Corners 6">
            <a:extLst>
              <a:ext uri="{FF2B5EF4-FFF2-40B4-BE49-F238E27FC236}">
                <a16:creationId xmlns:a16="http://schemas.microsoft.com/office/drawing/2014/main" id="{D4FCCE7F-099E-42DF-9069-03F6B53C2CE2}"/>
              </a:ext>
            </a:extLst>
          </p:cNvPr>
          <p:cNvSpPr/>
          <p:nvPr/>
        </p:nvSpPr>
        <p:spPr>
          <a:xfrm>
            <a:off x="7016404" y="335652"/>
            <a:ext cx="4779065" cy="4965218"/>
          </a:xfrm>
          <a:prstGeom prst="roundRect">
            <a:avLst/>
          </a:prstGeom>
          <a:solidFill>
            <a:srgbClr val="FFD1D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600" dirty="0">
              <a:solidFill>
                <a:srgbClr val="C00000"/>
              </a:solidFill>
            </a:endParaRPr>
          </a:p>
          <a:p>
            <a:endParaRPr lang="en-US" sz="1600" dirty="0">
              <a:solidFill>
                <a:srgbClr val="C00000"/>
              </a:solidFill>
            </a:endParaRPr>
          </a:p>
          <a:p>
            <a:r>
              <a:rPr lang="en-US" sz="1600" dirty="0">
                <a:solidFill>
                  <a:srgbClr val="C00000"/>
                </a:solidFill>
              </a:rPr>
              <a:t>Personal data only includes information relating to natural persons who: </a:t>
            </a:r>
            <a:br>
              <a:rPr lang="en-US" sz="1600" dirty="0">
                <a:solidFill>
                  <a:srgbClr val="C00000"/>
                </a:solidFill>
              </a:rPr>
            </a:br>
            <a:r>
              <a:rPr lang="en-US" sz="1600" dirty="0">
                <a:solidFill>
                  <a:srgbClr val="C00000"/>
                </a:solidFill>
              </a:rPr>
              <a:t>- can be identified or who are identifiable, directly from the information in question; or</a:t>
            </a:r>
            <a:br>
              <a:rPr lang="en-US" sz="1600" dirty="0">
                <a:solidFill>
                  <a:srgbClr val="C00000"/>
                </a:solidFill>
              </a:rPr>
            </a:br>
            <a:r>
              <a:rPr lang="en-US" sz="1600" dirty="0">
                <a:solidFill>
                  <a:srgbClr val="C00000"/>
                </a:solidFill>
              </a:rPr>
              <a:t>- can be indirectly identified from that information in combination with other information.</a:t>
            </a:r>
          </a:p>
          <a:p>
            <a:endParaRPr lang="en-US" sz="1600" b="1" dirty="0">
              <a:solidFill>
                <a:srgbClr val="C00000"/>
              </a:solidFill>
            </a:endParaRPr>
          </a:p>
          <a:p>
            <a:r>
              <a:rPr lang="en-US" sz="1600" b="1" dirty="0">
                <a:solidFill>
                  <a:srgbClr val="C00000"/>
                </a:solidFill>
              </a:rPr>
              <a:t>Special category data </a:t>
            </a:r>
          </a:p>
          <a:p>
            <a:pPr marL="285750" indent="-285750">
              <a:buFont typeface="Arial" panose="020B0604020202020204" pitchFamily="34" charset="0"/>
              <a:buChar char="•"/>
            </a:pPr>
            <a:r>
              <a:rPr lang="en-GB" sz="1600" dirty="0">
                <a:solidFill>
                  <a:srgbClr val="C00000"/>
                </a:solidFill>
              </a:rPr>
              <a:t>Racial or ethnic origin;</a:t>
            </a:r>
          </a:p>
          <a:p>
            <a:pPr marL="285750" indent="-285750">
              <a:buFont typeface="Arial" panose="020B0604020202020204" pitchFamily="34" charset="0"/>
              <a:buChar char="•"/>
            </a:pPr>
            <a:r>
              <a:rPr lang="en-GB" sz="1600" dirty="0">
                <a:solidFill>
                  <a:srgbClr val="C00000"/>
                </a:solidFill>
              </a:rPr>
              <a:t>Political opinions;</a:t>
            </a:r>
          </a:p>
          <a:p>
            <a:pPr marL="285750" indent="-285750">
              <a:buFont typeface="Arial" panose="020B0604020202020204" pitchFamily="34" charset="0"/>
              <a:buChar char="•"/>
            </a:pPr>
            <a:r>
              <a:rPr lang="en-GB" sz="1600" dirty="0">
                <a:solidFill>
                  <a:srgbClr val="C00000"/>
                </a:solidFill>
              </a:rPr>
              <a:t>Religious or philosophical beliefs;</a:t>
            </a:r>
          </a:p>
          <a:p>
            <a:pPr marL="285750" indent="-285750">
              <a:buFont typeface="Arial" panose="020B0604020202020204" pitchFamily="34" charset="0"/>
              <a:buChar char="•"/>
            </a:pPr>
            <a:r>
              <a:rPr lang="en-GB" sz="1600" dirty="0">
                <a:solidFill>
                  <a:srgbClr val="C00000"/>
                </a:solidFill>
              </a:rPr>
              <a:t>Trade union membership;</a:t>
            </a:r>
          </a:p>
          <a:p>
            <a:pPr marL="285750" indent="-285750">
              <a:buFont typeface="Arial" panose="020B0604020202020204" pitchFamily="34" charset="0"/>
              <a:buChar char="•"/>
            </a:pPr>
            <a:r>
              <a:rPr lang="en-GB" sz="1600" dirty="0">
                <a:solidFill>
                  <a:srgbClr val="C00000"/>
                </a:solidFill>
              </a:rPr>
              <a:t>genetic data;</a:t>
            </a:r>
          </a:p>
          <a:p>
            <a:pPr marL="285750" indent="-285750">
              <a:buFont typeface="Arial" panose="020B0604020202020204" pitchFamily="34" charset="0"/>
              <a:buChar char="•"/>
            </a:pPr>
            <a:r>
              <a:rPr lang="en-GB" sz="1600" dirty="0">
                <a:solidFill>
                  <a:srgbClr val="C00000"/>
                </a:solidFill>
              </a:rPr>
              <a:t>biometric data (where used for identification purposes);</a:t>
            </a:r>
          </a:p>
          <a:p>
            <a:pPr marL="285750" indent="-285750">
              <a:buFont typeface="Arial" panose="020B0604020202020204" pitchFamily="34" charset="0"/>
              <a:buChar char="•"/>
            </a:pPr>
            <a:r>
              <a:rPr lang="en-GB" sz="1600" dirty="0">
                <a:solidFill>
                  <a:srgbClr val="C00000"/>
                </a:solidFill>
              </a:rPr>
              <a:t>Data relating to Health;</a:t>
            </a:r>
          </a:p>
          <a:p>
            <a:pPr marL="285750" indent="-285750">
              <a:buFont typeface="Arial" panose="020B0604020202020204" pitchFamily="34" charset="0"/>
              <a:buChar char="•"/>
            </a:pPr>
            <a:r>
              <a:rPr lang="en-GB" sz="1600" dirty="0">
                <a:solidFill>
                  <a:srgbClr val="C00000"/>
                </a:solidFill>
              </a:rPr>
              <a:t>Sex life; and</a:t>
            </a:r>
          </a:p>
          <a:p>
            <a:pPr marL="285750" indent="-285750">
              <a:buFont typeface="Arial" panose="020B0604020202020204" pitchFamily="34" charset="0"/>
              <a:buChar char="•"/>
            </a:pPr>
            <a:r>
              <a:rPr lang="en-GB" sz="1600" dirty="0">
                <a:solidFill>
                  <a:srgbClr val="C00000"/>
                </a:solidFill>
              </a:rPr>
              <a:t>Sexual orientation.</a:t>
            </a:r>
          </a:p>
          <a:p>
            <a:endParaRPr lang="en-US" sz="1600" dirty="0">
              <a:solidFill>
                <a:srgbClr val="C00000"/>
              </a:solidFill>
            </a:endParaRPr>
          </a:p>
          <a:p>
            <a:endParaRPr lang="en-US" sz="1600" dirty="0">
              <a:solidFill>
                <a:srgbClr val="C00000"/>
              </a:solidFill>
            </a:endParaRPr>
          </a:p>
        </p:txBody>
      </p:sp>
      <p:sp>
        <p:nvSpPr>
          <p:cNvPr id="8" name="Rectangle: Rounded Corners 7">
            <a:extLst>
              <a:ext uri="{FF2B5EF4-FFF2-40B4-BE49-F238E27FC236}">
                <a16:creationId xmlns:a16="http://schemas.microsoft.com/office/drawing/2014/main" id="{AEC9CFB8-EB6A-41D8-BA29-AA9E8D914D8F}"/>
              </a:ext>
            </a:extLst>
          </p:cNvPr>
          <p:cNvSpPr/>
          <p:nvPr/>
        </p:nvSpPr>
        <p:spPr>
          <a:xfrm>
            <a:off x="6795569" y="3389107"/>
            <a:ext cx="4779065" cy="1362144"/>
          </a:xfrm>
          <a:prstGeom prst="roundRect">
            <a:avLst/>
          </a:prstGeom>
          <a:solidFill>
            <a:schemeClr val="accent6">
              <a:lumMod val="20000"/>
              <a:lumOff val="80000"/>
            </a:schemeClr>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a:solidFill>
                  <a:srgbClr val="008000"/>
                </a:solidFill>
              </a:rPr>
              <a:t>Controllers</a:t>
            </a:r>
            <a:r>
              <a:rPr lang="en-US" sz="1600" dirty="0">
                <a:solidFill>
                  <a:srgbClr val="008000"/>
                </a:solidFill>
              </a:rPr>
              <a:t> are the main decision-makers – they exercise overall control over the purposes and means of the processing of personal data.</a:t>
            </a:r>
          </a:p>
          <a:p>
            <a:r>
              <a:rPr lang="en-US" sz="1600" b="1" dirty="0">
                <a:solidFill>
                  <a:srgbClr val="008000"/>
                </a:solidFill>
              </a:rPr>
              <a:t>Processors</a:t>
            </a:r>
            <a:r>
              <a:rPr lang="en-US" sz="1600" dirty="0">
                <a:solidFill>
                  <a:srgbClr val="008000"/>
                </a:solidFill>
              </a:rPr>
              <a:t> act on behalf of, and only on the instructions of, the relevant controller.</a:t>
            </a:r>
          </a:p>
        </p:txBody>
      </p:sp>
      <p:sp>
        <p:nvSpPr>
          <p:cNvPr id="9" name="Rectangle: Rounded Corners 8">
            <a:extLst>
              <a:ext uri="{FF2B5EF4-FFF2-40B4-BE49-F238E27FC236}">
                <a16:creationId xmlns:a16="http://schemas.microsoft.com/office/drawing/2014/main" id="{C1EF2A64-3BE0-4EF4-9AB2-AF2801E07B5A}"/>
              </a:ext>
            </a:extLst>
          </p:cNvPr>
          <p:cNvSpPr/>
          <p:nvPr/>
        </p:nvSpPr>
        <p:spPr>
          <a:xfrm>
            <a:off x="7126822" y="927102"/>
            <a:ext cx="4779065" cy="1892813"/>
          </a:xfrm>
          <a:prstGeom prst="roundRect">
            <a:avLst/>
          </a:prstGeom>
          <a:solidFill>
            <a:srgbClr val="E5EBF7"/>
          </a:solidFill>
          <a:ln>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anose="020B0604020202020204" pitchFamily="34" charset="0"/>
              <a:buChar char="•"/>
            </a:pPr>
            <a:r>
              <a:rPr lang="en-US" sz="1600" dirty="0">
                <a:solidFill>
                  <a:srgbClr val="000099"/>
                </a:solidFill>
              </a:rPr>
              <a:t>Lawfulness, fairness and transparency</a:t>
            </a:r>
          </a:p>
          <a:p>
            <a:pPr>
              <a:buFont typeface="Arial" panose="020B0604020202020204" pitchFamily="34" charset="0"/>
              <a:buChar char="•"/>
            </a:pPr>
            <a:r>
              <a:rPr lang="en-US" sz="1600" dirty="0">
                <a:solidFill>
                  <a:srgbClr val="000099"/>
                </a:solidFill>
              </a:rPr>
              <a:t> Purpose limitation</a:t>
            </a:r>
          </a:p>
          <a:p>
            <a:pPr>
              <a:buFont typeface="Arial" panose="020B0604020202020204" pitchFamily="34" charset="0"/>
              <a:buChar char="•"/>
            </a:pPr>
            <a:r>
              <a:rPr lang="en-US" sz="1600" dirty="0">
                <a:solidFill>
                  <a:srgbClr val="000099"/>
                </a:solidFill>
              </a:rPr>
              <a:t> Data </a:t>
            </a:r>
            <a:r>
              <a:rPr lang="en-US" sz="1600" dirty="0" err="1">
                <a:solidFill>
                  <a:srgbClr val="000099"/>
                </a:solidFill>
              </a:rPr>
              <a:t>minimisation</a:t>
            </a:r>
            <a:endParaRPr lang="en-US" sz="1600" dirty="0">
              <a:solidFill>
                <a:srgbClr val="000099"/>
              </a:solidFill>
            </a:endParaRPr>
          </a:p>
          <a:p>
            <a:pPr>
              <a:buFont typeface="Arial" panose="020B0604020202020204" pitchFamily="34" charset="0"/>
              <a:buChar char="•"/>
            </a:pPr>
            <a:r>
              <a:rPr lang="en-US" sz="1600" dirty="0">
                <a:solidFill>
                  <a:srgbClr val="000099"/>
                </a:solidFill>
              </a:rPr>
              <a:t> Accuracy</a:t>
            </a:r>
          </a:p>
          <a:p>
            <a:pPr>
              <a:buFont typeface="Arial" panose="020B0604020202020204" pitchFamily="34" charset="0"/>
              <a:buChar char="•"/>
            </a:pPr>
            <a:r>
              <a:rPr lang="en-US" sz="1600" dirty="0">
                <a:solidFill>
                  <a:srgbClr val="000099"/>
                </a:solidFill>
              </a:rPr>
              <a:t> Storage limitation</a:t>
            </a:r>
          </a:p>
          <a:p>
            <a:pPr>
              <a:buFont typeface="Arial" panose="020B0604020202020204" pitchFamily="34" charset="0"/>
              <a:buChar char="•"/>
            </a:pPr>
            <a:r>
              <a:rPr lang="en-US" sz="1600" dirty="0">
                <a:solidFill>
                  <a:srgbClr val="000099"/>
                </a:solidFill>
              </a:rPr>
              <a:t> Integrity and confidentiality (security)</a:t>
            </a:r>
          </a:p>
          <a:p>
            <a:pPr>
              <a:buFont typeface="Arial" panose="020B0604020202020204" pitchFamily="34" charset="0"/>
              <a:buChar char="•"/>
            </a:pPr>
            <a:r>
              <a:rPr lang="en-US" sz="1600" dirty="0">
                <a:solidFill>
                  <a:srgbClr val="000099"/>
                </a:solidFill>
              </a:rPr>
              <a:t> Accountability</a:t>
            </a:r>
          </a:p>
        </p:txBody>
      </p:sp>
      <p:sp>
        <p:nvSpPr>
          <p:cNvPr id="10" name="Rectangle: Rounded Corners 9">
            <a:extLst>
              <a:ext uri="{FF2B5EF4-FFF2-40B4-BE49-F238E27FC236}">
                <a16:creationId xmlns:a16="http://schemas.microsoft.com/office/drawing/2014/main" id="{D0D9E6AC-6FDD-4D2B-8A47-3037E691C10D}"/>
              </a:ext>
            </a:extLst>
          </p:cNvPr>
          <p:cNvSpPr/>
          <p:nvPr/>
        </p:nvSpPr>
        <p:spPr>
          <a:xfrm>
            <a:off x="6832020" y="1216231"/>
            <a:ext cx="4970599" cy="5187155"/>
          </a:xfrm>
          <a:prstGeom prst="roundRect">
            <a:avLst/>
          </a:prstGeom>
          <a:solidFill>
            <a:srgbClr val="FFDDFF"/>
          </a:solidFill>
          <a:ln>
            <a:solidFill>
              <a:srgbClr val="800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rgbClr val="800080"/>
                </a:solidFill>
              </a:rPr>
              <a:t>a) Consent</a:t>
            </a:r>
          </a:p>
          <a:p>
            <a:r>
              <a:rPr lang="en-US" sz="1600" dirty="0">
                <a:solidFill>
                  <a:srgbClr val="800080"/>
                </a:solidFill>
              </a:rPr>
              <a:t>b) Contract</a:t>
            </a:r>
          </a:p>
          <a:p>
            <a:r>
              <a:rPr lang="en-US" sz="1600" dirty="0">
                <a:solidFill>
                  <a:srgbClr val="800080"/>
                </a:solidFill>
              </a:rPr>
              <a:t>c) Legal obligation</a:t>
            </a:r>
          </a:p>
          <a:p>
            <a:r>
              <a:rPr lang="en-US" sz="1600" dirty="0">
                <a:solidFill>
                  <a:srgbClr val="800080"/>
                </a:solidFill>
              </a:rPr>
              <a:t>d) Vital interests</a:t>
            </a:r>
          </a:p>
          <a:p>
            <a:r>
              <a:rPr lang="en-US" sz="1600" dirty="0">
                <a:solidFill>
                  <a:srgbClr val="800080"/>
                </a:solidFill>
              </a:rPr>
              <a:t>e) Public task</a:t>
            </a:r>
          </a:p>
          <a:p>
            <a:r>
              <a:rPr lang="en-US" sz="1600" dirty="0">
                <a:solidFill>
                  <a:srgbClr val="800080"/>
                </a:solidFill>
              </a:rPr>
              <a:t>f) Legitimate interests</a:t>
            </a:r>
          </a:p>
          <a:p>
            <a:endParaRPr lang="en-US" sz="1600" dirty="0">
              <a:solidFill>
                <a:srgbClr val="800080"/>
              </a:solidFill>
            </a:endParaRPr>
          </a:p>
          <a:p>
            <a:r>
              <a:rPr lang="en-US" sz="1600" dirty="0">
                <a:solidFill>
                  <a:srgbClr val="800080"/>
                </a:solidFill>
              </a:rPr>
              <a:t>Special category data requires lawful basis AND one of 10 conditions for processing:</a:t>
            </a:r>
          </a:p>
          <a:p>
            <a:r>
              <a:rPr lang="en-US" sz="1600" dirty="0">
                <a:solidFill>
                  <a:srgbClr val="800080"/>
                </a:solidFill>
              </a:rPr>
              <a:t>a) Explicit consent</a:t>
            </a:r>
          </a:p>
          <a:p>
            <a:r>
              <a:rPr lang="en-US" sz="1600" dirty="0">
                <a:solidFill>
                  <a:srgbClr val="800080"/>
                </a:solidFill>
              </a:rPr>
              <a:t>b) Employment, social security and social protection</a:t>
            </a:r>
            <a:br>
              <a:rPr lang="en-US" sz="1600" dirty="0">
                <a:solidFill>
                  <a:srgbClr val="800080"/>
                </a:solidFill>
              </a:rPr>
            </a:br>
            <a:r>
              <a:rPr lang="en-US" sz="1600" dirty="0">
                <a:solidFill>
                  <a:srgbClr val="800080"/>
                </a:solidFill>
              </a:rPr>
              <a:t>c) Vital interests</a:t>
            </a:r>
            <a:br>
              <a:rPr lang="en-US" sz="1600" dirty="0">
                <a:solidFill>
                  <a:srgbClr val="800080"/>
                </a:solidFill>
              </a:rPr>
            </a:br>
            <a:r>
              <a:rPr lang="en-US" sz="1600" dirty="0">
                <a:solidFill>
                  <a:srgbClr val="800080"/>
                </a:solidFill>
              </a:rPr>
              <a:t>d) Not-for-profit bodies</a:t>
            </a:r>
            <a:br>
              <a:rPr lang="en-US" sz="1600" dirty="0">
                <a:solidFill>
                  <a:srgbClr val="800080"/>
                </a:solidFill>
              </a:rPr>
            </a:br>
            <a:r>
              <a:rPr lang="en-US" sz="1600" dirty="0">
                <a:solidFill>
                  <a:srgbClr val="800080"/>
                </a:solidFill>
              </a:rPr>
              <a:t>e) Made public by the data subject</a:t>
            </a:r>
            <a:br>
              <a:rPr lang="en-US" sz="1600" dirty="0">
                <a:solidFill>
                  <a:srgbClr val="800080"/>
                </a:solidFill>
              </a:rPr>
            </a:br>
            <a:r>
              <a:rPr lang="en-US" sz="1600" dirty="0">
                <a:solidFill>
                  <a:srgbClr val="800080"/>
                </a:solidFill>
              </a:rPr>
              <a:t>f) Legal claims or judicial acts</a:t>
            </a:r>
            <a:br>
              <a:rPr lang="en-US" sz="1600" dirty="0">
                <a:solidFill>
                  <a:srgbClr val="800080"/>
                </a:solidFill>
              </a:rPr>
            </a:br>
            <a:r>
              <a:rPr lang="en-US" sz="1600" dirty="0">
                <a:solidFill>
                  <a:srgbClr val="800080"/>
                </a:solidFill>
              </a:rPr>
              <a:t>g) Reasons of substantial public interest</a:t>
            </a:r>
            <a:br>
              <a:rPr lang="en-US" sz="1600" dirty="0">
                <a:solidFill>
                  <a:srgbClr val="800080"/>
                </a:solidFill>
              </a:rPr>
            </a:br>
            <a:r>
              <a:rPr lang="en-US" sz="1600" dirty="0">
                <a:solidFill>
                  <a:srgbClr val="800080"/>
                </a:solidFill>
              </a:rPr>
              <a:t>h) Health or social care</a:t>
            </a:r>
            <a:br>
              <a:rPr lang="en-US" sz="1600" dirty="0">
                <a:solidFill>
                  <a:srgbClr val="800080"/>
                </a:solidFill>
              </a:rPr>
            </a:br>
            <a:r>
              <a:rPr lang="en-US" sz="1600" dirty="0" err="1">
                <a:solidFill>
                  <a:srgbClr val="800080"/>
                </a:solidFill>
              </a:rPr>
              <a:t>i</a:t>
            </a:r>
            <a:r>
              <a:rPr lang="en-US" sz="1600" dirty="0">
                <a:solidFill>
                  <a:srgbClr val="800080"/>
                </a:solidFill>
              </a:rPr>
              <a:t>) Public health</a:t>
            </a:r>
            <a:br>
              <a:rPr lang="en-US" sz="1600" dirty="0">
                <a:solidFill>
                  <a:srgbClr val="800080"/>
                </a:solidFill>
              </a:rPr>
            </a:br>
            <a:r>
              <a:rPr lang="en-US" sz="1600" dirty="0">
                <a:solidFill>
                  <a:srgbClr val="800080"/>
                </a:solidFill>
              </a:rPr>
              <a:t>j) Archiving, research and statistics</a:t>
            </a:r>
          </a:p>
        </p:txBody>
      </p:sp>
      <p:sp>
        <p:nvSpPr>
          <p:cNvPr id="11" name="Rectangle: Rounded Corners 10">
            <a:extLst>
              <a:ext uri="{FF2B5EF4-FFF2-40B4-BE49-F238E27FC236}">
                <a16:creationId xmlns:a16="http://schemas.microsoft.com/office/drawing/2014/main" id="{EBF7C43E-69C3-4EF3-A824-DE9351611EE5}"/>
              </a:ext>
            </a:extLst>
          </p:cNvPr>
          <p:cNvSpPr/>
          <p:nvPr/>
        </p:nvSpPr>
        <p:spPr>
          <a:xfrm>
            <a:off x="516788" y="1216231"/>
            <a:ext cx="6175513" cy="2740513"/>
          </a:xfrm>
          <a:prstGeom prst="roundRect">
            <a:avLst/>
          </a:prstGeom>
          <a:solidFill>
            <a:schemeClr val="accent4">
              <a:lumMod val="20000"/>
              <a:lumOff val="80000"/>
            </a:schemeClr>
          </a:solidFill>
          <a:ln>
            <a:solidFill>
              <a:srgbClr val="EA6B1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mj-lt"/>
              <a:buAutoNum type="arabicPeriod"/>
            </a:pPr>
            <a:r>
              <a:rPr lang="en-US" dirty="0">
                <a:solidFill>
                  <a:srgbClr val="EA6B14"/>
                </a:solidFill>
              </a:rPr>
              <a:t>Right to be informed</a:t>
            </a:r>
          </a:p>
          <a:p>
            <a:pPr>
              <a:buFont typeface="+mj-lt"/>
              <a:buAutoNum type="arabicPeriod"/>
            </a:pPr>
            <a:r>
              <a:rPr lang="en-US" dirty="0">
                <a:solidFill>
                  <a:srgbClr val="EA6B14"/>
                </a:solidFill>
              </a:rPr>
              <a:t>Right of access</a:t>
            </a:r>
          </a:p>
          <a:p>
            <a:pPr>
              <a:buFont typeface="+mj-lt"/>
              <a:buAutoNum type="arabicPeriod"/>
            </a:pPr>
            <a:r>
              <a:rPr lang="en-US" dirty="0">
                <a:solidFill>
                  <a:srgbClr val="EA6B14"/>
                </a:solidFill>
              </a:rPr>
              <a:t>Right to rectification</a:t>
            </a:r>
          </a:p>
          <a:p>
            <a:pPr>
              <a:buFont typeface="+mj-lt"/>
              <a:buAutoNum type="arabicPeriod"/>
            </a:pPr>
            <a:r>
              <a:rPr lang="en-US" dirty="0">
                <a:solidFill>
                  <a:srgbClr val="EA6B14"/>
                </a:solidFill>
              </a:rPr>
              <a:t>Right to erasure</a:t>
            </a:r>
          </a:p>
          <a:p>
            <a:pPr>
              <a:buFont typeface="+mj-lt"/>
              <a:buAutoNum type="arabicPeriod"/>
            </a:pPr>
            <a:r>
              <a:rPr lang="en-US" dirty="0">
                <a:solidFill>
                  <a:srgbClr val="EA6B14"/>
                </a:solidFill>
              </a:rPr>
              <a:t>Right to restrict processing</a:t>
            </a:r>
          </a:p>
          <a:p>
            <a:pPr>
              <a:buFont typeface="+mj-lt"/>
              <a:buAutoNum type="arabicPeriod"/>
            </a:pPr>
            <a:r>
              <a:rPr lang="en-US" dirty="0">
                <a:solidFill>
                  <a:srgbClr val="EA6B14"/>
                </a:solidFill>
              </a:rPr>
              <a:t>Right to data portability</a:t>
            </a:r>
          </a:p>
          <a:p>
            <a:pPr>
              <a:buFont typeface="+mj-lt"/>
              <a:buAutoNum type="arabicPeriod"/>
            </a:pPr>
            <a:r>
              <a:rPr lang="en-US" dirty="0">
                <a:solidFill>
                  <a:srgbClr val="EA6B14"/>
                </a:solidFill>
              </a:rPr>
              <a:t>Right to object</a:t>
            </a:r>
          </a:p>
          <a:p>
            <a:pPr>
              <a:buFont typeface="+mj-lt"/>
              <a:buAutoNum type="arabicPeriod"/>
            </a:pPr>
            <a:r>
              <a:rPr lang="en-US" dirty="0">
                <a:solidFill>
                  <a:srgbClr val="EA6B14"/>
                </a:solidFill>
              </a:rPr>
              <a:t>Rights in relation to automated decision making and profiling.</a:t>
            </a:r>
          </a:p>
        </p:txBody>
      </p:sp>
    </p:spTree>
    <p:extLst>
      <p:ext uri="{BB962C8B-B14F-4D97-AF65-F5344CB8AC3E}">
        <p14:creationId xmlns:p14="http://schemas.microsoft.com/office/powerpoint/2010/main" val="2590989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additive="base">
                                        <p:cTn id="4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5" end="5"/>
                                            </p:txEl>
                                          </p:spTgt>
                                        </p:tgtEl>
                                        <p:attrNameLst>
                                          <p:attrName>style.visibility</p:attrName>
                                        </p:attrNameLst>
                                      </p:cBhvr>
                                      <p:to>
                                        <p:strVal val="visible"/>
                                      </p:to>
                                    </p:set>
                                    <p:anim calcmode="lin" valueType="num">
                                      <p:cBhvr additive="base">
                                        <p:cTn id="5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additive="base">
                                        <p:cTn id="61" dur="500" fill="hold"/>
                                        <p:tgtEl>
                                          <p:spTgt spid="11"/>
                                        </p:tgtEl>
                                        <p:attrNameLst>
                                          <p:attrName>ppt_x</p:attrName>
                                        </p:attrNameLst>
                                      </p:cBhvr>
                                      <p:tavLst>
                                        <p:tav tm="0">
                                          <p:val>
                                            <p:strVal val="#ppt_x"/>
                                          </p:val>
                                        </p:tav>
                                        <p:tav tm="100000">
                                          <p:val>
                                            <p:strVal val="#ppt_x"/>
                                          </p:val>
                                        </p:tav>
                                      </p:tavLst>
                                    </p:anim>
                                    <p:anim calcmode="lin" valueType="num">
                                      <p:cBhvr additive="base">
                                        <p:cTn id="6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0D6BB-83EE-43C1-896F-7BD40BEDFA56}"/>
              </a:ext>
            </a:extLst>
          </p:cNvPr>
          <p:cNvSpPr>
            <a:spLocks noGrp="1"/>
          </p:cNvSpPr>
          <p:nvPr>
            <p:ph type="title"/>
          </p:nvPr>
        </p:nvSpPr>
        <p:spPr>
          <a:xfrm>
            <a:off x="838200" y="245857"/>
            <a:ext cx="10515600" cy="880579"/>
          </a:xfrm>
        </p:spPr>
        <p:txBody>
          <a:bodyPr>
            <a:normAutofit/>
          </a:bodyPr>
          <a:lstStyle/>
          <a:p>
            <a:pPr lvl="4"/>
            <a:r>
              <a:rPr lang="en-GB" sz="2800" dirty="0">
                <a:latin typeface="Calibri" panose="020F0502020204030204" pitchFamily="34" charset="0"/>
                <a:ea typeface="Calibri" panose="020F0502020204030204" pitchFamily="34" charset="0"/>
              </a:rPr>
              <a:t>Who Is Responsible for Compliance?</a:t>
            </a:r>
          </a:p>
        </p:txBody>
      </p:sp>
      <p:sp>
        <p:nvSpPr>
          <p:cNvPr id="3" name="Content Placeholder 2">
            <a:extLst>
              <a:ext uri="{FF2B5EF4-FFF2-40B4-BE49-F238E27FC236}">
                <a16:creationId xmlns:a16="http://schemas.microsoft.com/office/drawing/2014/main" id="{AACE6B21-D7C4-4407-818A-37106C7E351E}"/>
              </a:ext>
            </a:extLst>
          </p:cNvPr>
          <p:cNvSpPr>
            <a:spLocks noGrp="1"/>
          </p:cNvSpPr>
          <p:nvPr>
            <p:ph idx="1"/>
          </p:nvPr>
        </p:nvSpPr>
        <p:spPr>
          <a:xfrm>
            <a:off x="838200" y="1086682"/>
            <a:ext cx="10515600" cy="5392941"/>
          </a:xfrm>
        </p:spPr>
        <p:txBody>
          <a:bodyPr>
            <a:normAutofit/>
          </a:bodyPr>
          <a:lstStyle/>
          <a:p>
            <a:endParaRPr lang="en-GB" dirty="0">
              <a:latin typeface="Calibri" panose="020F0502020204030204" pitchFamily="34" charset="0"/>
              <a:ea typeface="Calibri" panose="020F0502020204030204" pitchFamily="34" charset="0"/>
            </a:endParaRPr>
          </a:p>
          <a:p>
            <a:pPr marL="0" indent="0" algn="ctr">
              <a:buNone/>
            </a:pPr>
            <a:endParaRPr lang="en-GB" sz="2400" dirty="0">
              <a:latin typeface="Calibri" panose="020F0502020204030204" pitchFamily="34" charset="0"/>
            </a:endParaRPr>
          </a:p>
          <a:p>
            <a:pPr marL="0" indent="0" algn="ctr">
              <a:buNone/>
            </a:pPr>
            <a:endParaRPr lang="en-GB" sz="2400" dirty="0">
              <a:latin typeface="Calibri" panose="020F0502020204030204" pitchFamily="34" charset="0"/>
            </a:endParaRPr>
          </a:p>
          <a:p>
            <a:pPr marL="0" indent="0" algn="ctr">
              <a:buNone/>
            </a:pPr>
            <a:r>
              <a:rPr lang="en-GB" sz="3200" b="1" dirty="0">
                <a:solidFill>
                  <a:srgbClr val="FF0000"/>
                </a:solidFill>
                <a:latin typeface="Calibri" panose="020F0502020204030204" pitchFamily="34" charset="0"/>
              </a:rPr>
              <a:t>We are! </a:t>
            </a:r>
          </a:p>
          <a:p>
            <a:pPr marL="0" indent="0" algn="ctr">
              <a:buNone/>
            </a:pPr>
            <a:r>
              <a:rPr lang="en-GB" sz="3200" dirty="0">
                <a:latin typeface="Calibri" panose="020F0502020204030204" pitchFamily="34" charset="0"/>
              </a:rPr>
              <a:t>Individually and collectively</a:t>
            </a:r>
            <a:endParaRPr lang="en-US" sz="3200" dirty="0"/>
          </a:p>
        </p:txBody>
      </p:sp>
    </p:spTree>
    <p:extLst>
      <p:ext uri="{BB962C8B-B14F-4D97-AF65-F5344CB8AC3E}">
        <p14:creationId xmlns:p14="http://schemas.microsoft.com/office/powerpoint/2010/main" val="1764915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0D6BB-83EE-43C1-896F-7BD40BEDFA56}"/>
              </a:ext>
            </a:extLst>
          </p:cNvPr>
          <p:cNvSpPr>
            <a:spLocks noGrp="1"/>
          </p:cNvSpPr>
          <p:nvPr>
            <p:ph type="title"/>
          </p:nvPr>
        </p:nvSpPr>
        <p:spPr>
          <a:xfrm>
            <a:off x="838200" y="245857"/>
            <a:ext cx="10515600" cy="880579"/>
          </a:xfrm>
        </p:spPr>
        <p:txBody>
          <a:bodyPr>
            <a:normAutofit/>
          </a:bodyPr>
          <a:lstStyle/>
          <a:p>
            <a:r>
              <a:rPr lang="en-GB" sz="2800" b="1" dirty="0"/>
              <a:t>Personal Data Breaches</a:t>
            </a:r>
          </a:p>
        </p:txBody>
      </p:sp>
      <p:sp>
        <p:nvSpPr>
          <p:cNvPr id="3" name="Content Placeholder 2">
            <a:extLst>
              <a:ext uri="{FF2B5EF4-FFF2-40B4-BE49-F238E27FC236}">
                <a16:creationId xmlns:a16="http://schemas.microsoft.com/office/drawing/2014/main" id="{AACE6B21-D7C4-4407-818A-37106C7E351E}"/>
              </a:ext>
            </a:extLst>
          </p:cNvPr>
          <p:cNvSpPr>
            <a:spLocks noGrp="1"/>
          </p:cNvSpPr>
          <p:nvPr>
            <p:ph idx="1"/>
          </p:nvPr>
        </p:nvSpPr>
        <p:spPr>
          <a:xfrm>
            <a:off x="838200" y="1086682"/>
            <a:ext cx="10515600" cy="5392941"/>
          </a:xfrm>
        </p:spPr>
        <p:txBody>
          <a:bodyPr>
            <a:normAutofit/>
          </a:bodyPr>
          <a:lstStyle/>
          <a:p>
            <a:pPr marL="0" indent="0">
              <a:buNone/>
            </a:pPr>
            <a:r>
              <a:rPr lang="en-GB" sz="2400" dirty="0"/>
              <a:t>ICO definition:</a:t>
            </a:r>
          </a:p>
          <a:p>
            <a:pPr marL="0" indent="0">
              <a:buNone/>
            </a:pPr>
            <a:r>
              <a:rPr lang="en-US" sz="2400" dirty="0"/>
              <a:t>‘A personal data breach is a breach of security leading to the accidental or unlawful destruction, loss, alteration, </a:t>
            </a:r>
            <a:r>
              <a:rPr lang="en-US" sz="2400" dirty="0" err="1"/>
              <a:t>unauthorised</a:t>
            </a:r>
            <a:r>
              <a:rPr lang="en-US" sz="2400" dirty="0"/>
              <a:t> disclosure of, or access to, personal data.’</a:t>
            </a:r>
          </a:p>
          <a:p>
            <a:r>
              <a:rPr lang="en-US" sz="2400" dirty="0"/>
              <a:t>Any incident involving personal data should be reported following the College’s reporting procedures*, e.g. reporting to manager, filing an incident report online, emailing the College Data Protection Lead, etc. *Heads of Department should ensure this information is available to all their staff.</a:t>
            </a:r>
          </a:p>
          <a:p>
            <a:r>
              <a:rPr lang="en-US" sz="2400" dirty="0"/>
              <a:t>The College Data Protection Lead and the Data Protection Officer will assess the level of risk the incident poses to people (i.e. likelihood and severity of the risk to people’s rights and freedoms).  Depending on the outcome, the College may report the breach to the ICO and/or data subjects affected. </a:t>
            </a:r>
          </a:p>
          <a:p>
            <a:pPr marL="0" indent="0">
              <a:buNone/>
            </a:pPr>
            <a:endParaRPr lang="en-US" dirty="0"/>
          </a:p>
          <a:p>
            <a:pPr marL="0" indent="0">
              <a:buNone/>
            </a:pPr>
            <a:endParaRPr lang="en-GB" dirty="0"/>
          </a:p>
          <a:p>
            <a:pPr marL="0" indent="0" algn="ctr">
              <a:buNone/>
            </a:pPr>
            <a:endParaRPr lang="en-GB" dirty="0"/>
          </a:p>
        </p:txBody>
      </p:sp>
    </p:spTree>
    <p:extLst>
      <p:ext uri="{BB962C8B-B14F-4D97-AF65-F5344CB8AC3E}">
        <p14:creationId xmlns:p14="http://schemas.microsoft.com/office/powerpoint/2010/main" val="3252735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7F6EE626-845B-423D-AB77-77E922048A41}"/>
              </a:ext>
            </a:extLst>
          </p:cNvPr>
          <p:cNvPicPr>
            <a:picLocks noGrp="1" noChangeAspect="1"/>
          </p:cNvPicPr>
          <p:nvPr>
            <p:ph idx="1"/>
          </p:nvPr>
        </p:nvPicPr>
        <p:blipFill>
          <a:blip r:embed="rId2"/>
          <a:stretch>
            <a:fillRect/>
          </a:stretch>
        </p:blipFill>
        <p:spPr>
          <a:xfrm>
            <a:off x="1086678" y="22661"/>
            <a:ext cx="10018644" cy="6812680"/>
          </a:xfrm>
          <a:prstGeom prst="rect">
            <a:avLst/>
          </a:prstGeom>
        </p:spPr>
      </p:pic>
    </p:spTree>
    <p:extLst>
      <p:ext uri="{BB962C8B-B14F-4D97-AF65-F5344CB8AC3E}">
        <p14:creationId xmlns:p14="http://schemas.microsoft.com/office/powerpoint/2010/main" val="2082348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B8B0618-4B6E-46C5-A2E3-AC85F64075B6}"/>
              </a:ext>
            </a:extLst>
          </p:cNvPr>
          <p:cNvSpPr>
            <a:spLocks noGrp="1"/>
          </p:cNvSpPr>
          <p:nvPr>
            <p:ph type="title"/>
          </p:nvPr>
        </p:nvSpPr>
        <p:spPr>
          <a:xfrm>
            <a:off x="838200" y="259925"/>
            <a:ext cx="10515600" cy="880579"/>
          </a:xfrm>
        </p:spPr>
        <p:txBody>
          <a:bodyPr>
            <a:normAutofit/>
          </a:bodyPr>
          <a:lstStyle/>
          <a:p>
            <a:r>
              <a:rPr lang="en-GB" sz="2800" b="1" dirty="0"/>
              <a:t>Breakdown of Breach Types 2018-2020</a:t>
            </a:r>
          </a:p>
        </p:txBody>
      </p:sp>
      <p:pic>
        <p:nvPicPr>
          <p:cNvPr id="9" name="Content Placeholder 8">
            <a:extLst>
              <a:ext uri="{FF2B5EF4-FFF2-40B4-BE49-F238E27FC236}">
                <a16:creationId xmlns:a16="http://schemas.microsoft.com/office/drawing/2014/main" id="{7512CCBA-05E9-49BD-A175-C2CD9C175700}"/>
              </a:ext>
            </a:extLst>
          </p:cNvPr>
          <p:cNvPicPr>
            <a:picLocks noGrp="1" noChangeAspect="1"/>
          </p:cNvPicPr>
          <p:nvPr>
            <p:ph idx="1"/>
          </p:nvPr>
        </p:nvPicPr>
        <p:blipFill>
          <a:blip r:embed="rId2"/>
          <a:stretch>
            <a:fillRect/>
          </a:stretch>
        </p:blipFill>
        <p:spPr>
          <a:xfrm>
            <a:off x="669887" y="1209821"/>
            <a:ext cx="10786102" cy="4924938"/>
          </a:xfrm>
        </p:spPr>
      </p:pic>
    </p:spTree>
    <p:extLst>
      <p:ext uri="{BB962C8B-B14F-4D97-AF65-F5344CB8AC3E}">
        <p14:creationId xmlns:p14="http://schemas.microsoft.com/office/powerpoint/2010/main" val="1163845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0D6BB-83EE-43C1-896F-7BD40BEDFA56}"/>
              </a:ext>
            </a:extLst>
          </p:cNvPr>
          <p:cNvSpPr>
            <a:spLocks noGrp="1"/>
          </p:cNvSpPr>
          <p:nvPr>
            <p:ph type="title"/>
          </p:nvPr>
        </p:nvSpPr>
        <p:spPr>
          <a:xfrm>
            <a:off x="838200" y="245857"/>
            <a:ext cx="10515600" cy="880579"/>
          </a:xfrm>
        </p:spPr>
        <p:txBody>
          <a:bodyPr>
            <a:normAutofit/>
          </a:bodyPr>
          <a:lstStyle/>
          <a:p>
            <a:r>
              <a:rPr lang="en-GB" sz="2800" b="1" dirty="0"/>
              <a:t>How Can We Avoid Data Breaches?</a:t>
            </a:r>
          </a:p>
        </p:txBody>
      </p:sp>
      <p:sp>
        <p:nvSpPr>
          <p:cNvPr id="3" name="Content Placeholder 2">
            <a:extLst>
              <a:ext uri="{FF2B5EF4-FFF2-40B4-BE49-F238E27FC236}">
                <a16:creationId xmlns:a16="http://schemas.microsoft.com/office/drawing/2014/main" id="{AACE6B21-D7C4-4407-818A-37106C7E351E}"/>
              </a:ext>
            </a:extLst>
          </p:cNvPr>
          <p:cNvSpPr>
            <a:spLocks noGrp="1"/>
          </p:cNvSpPr>
          <p:nvPr>
            <p:ph idx="1"/>
          </p:nvPr>
        </p:nvSpPr>
        <p:spPr>
          <a:xfrm>
            <a:off x="838200" y="1086682"/>
            <a:ext cx="10515600" cy="5392941"/>
          </a:xfrm>
        </p:spPr>
        <p:txBody>
          <a:bodyPr>
            <a:normAutofit/>
          </a:bodyPr>
          <a:lstStyle/>
          <a:p>
            <a:pPr marL="0" indent="0" algn="ctr">
              <a:buNone/>
            </a:pPr>
            <a:r>
              <a:rPr lang="en-GB" dirty="0">
                <a:solidFill>
                  <a:srgbClr val="FF0000"/>
                </a:solidFill>
              </a:rPr>
              <a:t>We Can’t!</a:t>
            </a:r>
          </a:p>
          <a:p>
            <a:pPr marL="0" indent="0" algn="ctr">
              <a:buNone/>
            </a:pPr>
            <a:r>
              <a:rPr lang="en-GB" dirty="0"/>
              <a:t>but, we CAN work together </a:t>
            </a:r>
            <a:r>
              <a:rPr lang="en-GB" dirty="0" smtClean="0"/>
              <a:t>and</a:t>
            </a:r>
          </a:p>
          <a:p>
            <a:pPr marL="0" indent="0" algn="ctr">
              <a:buNone/>
            </a:pPr>
            <a:endParaRPr lang="en-GB" dirty="0"/>
          </a:p>
          <a:p>
            <a:r>
              <a:rPr lang="en-GB" sz="2400" dirty="0"/>
              <a:t>Ensure that our processes and procedures follow data protection Principles</a:t>
            </a:r>
          </a:p>
          <a:p>
            <a:r>
              <a:rPr lang="en-GB" sz="2400" dirty="0"/>
              <a:t>Monitor our adherence (i.e. compliance) in our own areas (documentation, retention, data sharing, etc.)</a:t>
            </a:r>
          </a:p>
          <a:p>
            <a:r>
              <a:rPr lang="en-GB" sz="2400" dirty="0"/>
              <a:t>Be vigilant about risks (real or potential)</a:t>
            </a:r>
          </a:p>
          <a:p>
            <a:r>
              <a:rPr lang="en-GB" sz="2400" dirty="0"/>
              <a:t>Identify, assess and manage risks (accept, eliminate, reduce, mitigate): data protection impact assessments?</a:t>
            </a:r>
          </a:p>
          <a:p>
            <a:r>
              <a:rPr lang="en-GB" sz="2400" dirty="0"/>
              <a:t>Engage with </a:t>
            </a:r>
            <a:r>
              <a:rPr lang="en-GB" sz="2400" dirty="0" smtClean="0"/>
              <a:t>the </a:t>
            </a:r>
            <a:r>
              <a:rPr lang="en-GB" sz="2400" dirty="0" smtClean="0"/>
              <a:t>Compliance </a:t>
            </a:r>
            <a:r>
              <a:rPr lang="en-GB" sz="2400" dirty="0"/>
              <a:t>Officer </a:t>
            </a:r>
            <a:r>
              <a:rPr lang="en-GB" sz="2400" dirty="0" smtClean="0"/>
              <a:t>and College </a:t>
            </a:r>
            <a:r>
              <a:rPr lang="en-GB" sz="2400" dirty="0"/>
              <a:t>Data Protection Lead </a:t>
            </a:r>
            <a:r>
              <a:rPr lang="en-GB" sz="2400" dirty="0" smtClean="0"/>
              <a:t>(Bursar)</a:t>
            </a:r>
            <a:endParaRPr lang="en-GB" dirty="0"/>
          </a:p>
          <a:p>
            <a:pPr marL="0" indent="0" algn="ctr">
              <a:buNone/>
            </a:pPr>
            <a:endParaRPr lang="en-GB" dirty="0"/>
          </a:p>
        </p:txBody>
      </p:sp>
    </p:spTree>
    <p:extLst>
      <p:ext uri="{BB962C8B-B14F-4D97-AF65-F5344CB8AC3E}">
        <p14:creationId xmlns:p14="http://schemas.microsoft.com/office/powerpoint/2010/main" val="789236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C195C136F6B06429DFA83880AF7270F" ma:contentTypeVersion="12" ma:contentTypeDescription="Create a new document." ma:contentTypeScope="" ma:versionID="3c80cf20df8385324479a9658430d449">
  <xsd:schema xmlns:xsd="http://www.w3.org/2001/XMLSchema" xmlns:xs="http://www.w3.org/2001/XMLSchema" xmlns:p="http://schemas.microsoft.com/office/2006/metadata/properties" xmlns:ns2="da569b38-1af6-48fd-92c6-4f9859d51ce4" xmlns:ns3="4802f5d8-eb31-4047-8075-bf0e2351b4f3" targetNamespace="http://schemas.microsoft.com/office/2006/metadata/properties" ma:root="true" ma:fieldsID="b95af50bae693f688dd272f3cfdbafe4" ns2:_="" ns3:_="">
    <xsd:import namespace="da569b38-1af6-48fd-92c6-4f9859d51ce4"/>
    <xsd:import namespace="4802f5d8-eb31-4047-8075-bf0e2351b4f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569b38-1af6-48fd-92c6-4f9859d51c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02f5d8-eb31-4047-8075-bf0e2351b4f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63CB4B9-0248-454D-BE61-0DA518E6989E}">
  <ds:schemaRefs>
    <ds:schemaRef ds:uri="http://purl.org/dc/term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4802f5d8-eb31-4047-8075-bf0e2351b4f3"/>
    <ds:schemaRef ds:uri="da569b38-1af6-48fd-92c6-4f9859d51ce4"/>
    <ds:schemaRef ds:uri="http://www.w3.org/XML/1998/namespace"/>
    <ds:schemaRef ds:uri="http://purl.org/dc/dcmitype/"/>
  </ds:schemaRefs>
</ds:datastoreItem>
</file>

<file path=customXml/itemProps2.xml><?xml version="1.0" encoding="utf-8"?>
<ds:datastoreItem xmlns:ds="http://schemas.openxmlformats.org/officeDocument/2006/customXml" ds:itemID="{A9B71FCA-8D2D-4124-B149-0910845BBF4A}">
  <ds:schemaRefs>
    <ds:schemaRef ds:uri="http://schemas.microsoft.com/sharepoint/v3/contenttype/forms"/>
  </ds:schemaRefs>
</ds:datastoreItem>
</file>

<file path=customXml/itemProps3.xml><?xml version="1.0" encoding="utf-8"?>
<ds:datastoreItem xmlns:ds="http://schemas.openxmlformats.org/officeDocument/2006/customXml" ds:itemID="{BB705406-39C1-4336-AA4E-74924BB0EC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569b38-1af6-48fd-92c6-4f9859d51ce4"/>
    <ds:schemaRef ds:uri="4802f5d8-eb31-4047-8075-bf0e2351b4f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3681</TotalTime>
  <Words>1938</Words>
  <Application>Microsoft Office PowerPoint</Application>
  <PresentationFormat>Widescreen</PresentationFormat>
  <Paragraphs>182</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Courier New</vt:lpstr>
      <vt:lpstr>Office Theme</vt:lpstr>
      <vt:lpstr>Data Protection Awareness Session</vt:lpstr>
      <vt:lpstr>We will look at</vt:lpstr>
      <vt:lpstr>Current Data Protection Legislation </vt:lpstr>
      <vt:lpstr>A Quick Overview…</vt:lpstr>
      <vt:lpstr>Who Is Responsible for Compliance?</vt:lpstr>
      <vt:lpstr>Personal Data Breaches</vt:lpstr>
      <vt:lpstr>PowerPoint Presentation</vt:lpstr>
      <vt:lpstr>Breakdown of Breach Types 2018-2020</vt:lpstr>
      <vt:lpstr>How Can We Avoid Data Breaches?</vt:lpstr>
      <vt:lpstr>Reducing the Risk of Email Breaches (https://www.ois.cam.ac.uk/system/files/documents/email-communications-good-practice-note.pdf)</vt:lpstr>
      <vt:lpstr>Dealing with Email Breaches</vt:lpstr>
      <vt:lpstr>Hypothetical Scenario 1 – Part A</vt:lpstr>
      <vt:lpstr>Hypothetical Scenario 1 – Part B</vt:lpstr>
      <vt:lpstr>Hypothetical Scenario 1 – Part C (will not appear in published version)</vt:lpstr>
      <vt:lpstr>Hypothetical Scenario 1 – Part D (will not appear in published version)</vt:lpstr>
      <vt:lpstr>Hypothetical Scenario 2</vt:lpstr>
      <vt:lpstr>Data Protection Impact Assessment (DPIA)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Lucy Cav presentation</dc:title>
  <dc:creator>Beatrice Jamnezhad</dc:creator>
  <cp:lastModifiedBy>Sue Barnes</cp:lastModifiedBy>
  <cp:revision>5</cp:revision>
  <dcterms:created xsi:type="dcterms:W3CDTF">2021-05-05T09:31:47Z</dcterms:created>
  <dcterms:modified xsi:type="dcterms:W3CDTF">2021-09-24T13:44:24Z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0x0101000C195C136F6B06429DFA83880AF7270F</vt:lpwstr>
  </property>
</Properties>
</file>